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0" r:id="rId4"/>
    <p:sldId id="289" r:id="rId5"/>
    <p:sldId id="281" r:id="rId6"/>
    <p:sldId id="282" r:id="rId7"/>
    <p:sldId id="279" r:id="rId8"/>
    <p:sldId id="274" r:id="rId9"/>
    <p:sldId id="275" r:id="rId10"/>
    <p:sldId id="276" r:id="rId11"/>
    <p:sldId id="298" r:id="rId12"/>
    <p:sldId id="302" r:id="rId13"/>
    <p:sldId id="301" r:id="rId14"/>
    <p:sldId id="283" r:id="rId15"/>
    <p:sldId id="284" r:id="rId16"/>
    <p:sldId id="285" r:id="rId17"/>
    <p:sldId id="280" r:id="rId18"/>
    <p:sldId id="286" r:id="rId19"/>
    <p:sldId id="292" r:id="rId20"/>
    <p:sldId id="293" r:id="rId21"/>
    <p:sldId id="294" r:id="rId22"/>
    <p:sldId id="295" r:id="rId23"/>
    <p:sldId id="297" r:id="rId24"/>
    <p:sldId id="288" r:id="rId25"/>
    <p:sldId id="287" r:id="rId26"/>
    <p:sldId id="27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7" autoAdjust="0"/>
    <p:restoredTop sz="92024" autoAdjust="0"/>
  </p:normalViewPr>
  <p:slideViewPr>
    <p:cSldViewPr snapToGrid="0">
      <p:cViewPr varScale="1">
        <p:scale>
          <a:sx n="48" d="100"/>
          <a:sy n="48" d="100"/>
        </p:scale>
        <p:origin x="87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5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8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2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3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3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9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5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2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1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BEE2-97E5-4425-BA9B-360D2953F0C0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B834D-DC13-41C6-AC23-76D7C7BBE7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5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okykla2030.l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okykla2030.lt/2020-03-04-isakymas-vk-109-del-darbo-grupes-sudarym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dalia.leckaite@nsa.smm.lt" TargetMode="External"/><Relationship Id="rId2" Type="http://schemas.openxmlformats.org/officeDocument/2006/relationships/hyperlink" Target="mailto:rasa.snipiene@nsa.smm.l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laima.gudaite@nsa.smm.l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okykla2030.l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ykla2030.lt/" TargetMode="External"/><Relationship Id="rId2" Type="http://schemas.openxmlformats.org/officeDocument/2006/relationships/hyperlink" Target="http://www.nsa.smm.l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890234" cy="4458488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lt-LT" sz="4000" dirty="0"/>
            </a:br>
            <a:br>
              <a:rPr lang="lt-LT" sz="4000" dirty="0"/>
            </a:br>
            <a: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Ugdymo turinio atnaujinimas (UTA)</a:t>
            </a:r>
            <a:b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3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Projektas</a:t>
            </a:r>
            <a:br>
              <a:rPr lang="lt-LT" sz="3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„Skaitmeninio ugdymo turinio </a:t>
            </a:r>
            <a:b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kūrimas ir diegimas“</a:t>
            </a:r>
            <a:br>
              <a:rPr lang="lt-LT" sz="4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lt-L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1" y="5076497"/>
            <a:ext cx="9574924" cy="1165072"/>
          </a:xfrm>
        </p:spPr>
        <p:txBody>
          <a:bodyPr>
            <a:normAutofit/>
          </a:bodyPr>
          <a:lstStyle/>
          <a:p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2020 m. balandžio 24 d.</a:t>
            </a:r>
          </a:p>
          <a:p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Rasa Šnipienė, projekto metodininkė</a:t>
            </a:r>
          </a:p>
          <a:p>
            <a:pPr algn="l"/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aveikslėlis 5" descr="ESFIVP-I-2">
            <a:extLst>
              <a:ext uri="{FF2B5EF4-FFF2-40B4-BE49-F238E27FC236}">
                <a16:creationId xmlns:a16="http://schemas.microsoft.com/office/drawing/2014/main" id="{207DAC56-484D-4E4D-8B67-ABA0E41E736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404" y="527125"/>
            <a:ext cx="2936837" cy="1258644"/>
          </a:xfrm>
          <a:prstGeom prst="rect">
            <a:avLst/>
          </a:prstGeom>
          <a:noFill/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7C3E73E-7C12-4151-B84E-D434A46F81E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2913" y="828339"/>
            <a:ext cx="1764254" cy="7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4E519B16-891D-41BE-BB9C-BD4F0D1EFA77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26418" y="828339"/>
            <a:ext cx="1764253" cy="6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9566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Siekiami projekto rezultatai 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(3)</a:t>
            </a:r>
            <a:endParaRPr lang="lt-LT" sz="3600" b="1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Metodinė pagalba ir konsultacijos steigėjams ir mokykloms, įgyvendinančioms atnaujintą ugdymo turinį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Planuojama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savivaldybėse</a:t>
            </a:r>
            <a:r>
              <a:rPr lang="lt-LT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suburt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komand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as, k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artu su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jomis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ieško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geriausių sprendimų atnaujintam ugdymo turiniui „atvesti iki mokinio“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Planuojama pagalba mokykloms, diegsiančioms atnaujintą ugdymo turinį</a:t>
            </a:r>
            <a:endParaRPr lang="lt-LT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Projekto valdymas</a:t>
            </a:r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88769" y="1876301"/>
            <a:ext cx="10872609" cy="4616574"/>
          </a:xfrm>
        </p:spPr>
        <p:txBody>
          <a:bodyPr>
            <a:normAutofit/>
          </a:bodyPr>
          <a:lstStyle/>
          <a:p>
            <a:endParaRPr lang="lt-LT" b="1" dirty="0"/>
          </a:p>
          <a:p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UTA Stebėsenos grupė,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kuriai vadovauja ŠMSM kancleris Tomas Daukantas ir kurią sudaro įvairių suinteresuotų institucijų atstovai</a:t>
            </a:r>
          </a:p>
          <a:p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UTA Koordinavimo grupė,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kuriai vadovauja ŠMSM viceministrė dr. Jolanta </a:t>
            </a:r>
            <a:r>
              <a:rPr lang="lt-LT" sz="2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Urbanovič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ir kurią sudaro ŠMSM ir NŠA vadovai ir darbuotojai</a:t>
            </a:r>
          </a:p>
          <a:p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www.mokykla2030.lt</a:t>
            </a: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Valdymas.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Čia rasite įsakymą ir grupių sudėtį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890234" cy="4458488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Savivaldybių vaidmuo atnaujinant ugdymo turinį</a:t>
            </a:r>
            <a:br>
              <a:rPr lang="lt-LT" sz="4000" dirty="0"/>
            </a:br>
            <a:br>
              <a:rPr lang="lt-LT" sz="4000" dirty="0"/>
            </a:br>
            <a:br>
              <a:rPr lang="lt-LT" sz="4000" dirty="0"/>
            </a:br>
            <a:endParaRPr lang="lt-L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1" y="5076497"/>
            <a:ext cx="9574924" cy="116507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dr. Eglė </a:t>
            </a:r>
            <a:r>
              <a:rPr lang="lt-LT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Pranckūnienė</a:t>
            </a:r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Mokyklų tobulinimo centro </a:t>
            </a:r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programų vadovė </a:t>
            </a:r>
            <a:endParaRPr lang="lt-LT" sz="2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aveikslėlis 5" descr="ESFIVP-I-2">
            <a:extLst>
              <a:ext uri="{FF2B5EF4-FFF2-40B4-BE49-F238E27FC236}">
                <a16:creationId xmlns:a16="http://schemas.microsoft.com/office/drawing/2014/main" id="{207DAC56-484D-4E4D-8B67-ABA0E41E736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404" y="527125"/>
            <a:ext cx="2936837" cy="1258644"/>
          </a:xfrm>
          <a:prstGeom prst="rect">
            <a:avLst/>
          </a:prstGeom>
          <a:noFill/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7C3E73E-7C12-4151-B84E-D434A46F81E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2913" y="828339"/>
            <a:ext cx="1764254" cy="7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4E519B16-891D-41BE-BB9C-BD4F0D1EFA77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26418" y="828339"/>
            <a:ext cx="1764253" cy="6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129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890234" cy="4458488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Eglės </a:t>
            </a:r>
            <a:r>
              <a:rPr lang="lt-LT" sz="40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Pranckūnienės</a:t>
            </a: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skaidrės atskirai</a:t>
            </a:r>
            <a:br>
              <a:rPr lang="lt-LT" sz="4000" dirty="0"/>
            </a:br>
            <a:br>
              <a:rPr lang="lt-LT" sz="4000" dirty="0"/>
            </a:br>
            <a:br>
              <a:rPr lang="lt-LT" sz="4000" dirty="0"/>
            </a:br>
            <a:endParaRPr lang="lt-L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1" y="5076497"/>
            <a:ext cx="9574924" cy="116507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aveikslėlis 5" descr="ESFIVP-I-2">
            <a:extLst>
              <a:ext uri="{FF2B5EF4-FFF2-40B4-BE49-F238E27FC236}">
                <a16:creationId xmlns:a16="http://schemas.microsoft.com/office/drawing/2014/main" id="{207DAC56-484D-4E4D-8B67-ABA0E41E736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404" y="527125"/>
            <a:ext cx="2936837" cy="1258644"/>
          </a:xfrm>
          <a:prstGeom prst="rect">
            <a:avLst/>
          </a:prstGeom>
          <a:noFill/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7C3E73E-7C12-4151-B84E-D434A46F81E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2913" y="828339"/>
            <a:ext cx="1764254" cy="7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4E519B16-891D-41BE-BB9C-BD4F0D1EFA77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26418" y="828339"/>
            <a:ext cx="1764253" cy="6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3625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890234" cy="4458488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Ugdymo turinio atnaujinimo procesai</a:t>
            </a:r>
            <a:br>
              <a:rPr lang="lt-LT" sz="4000" dirty="0"/>
            </a:br>
            <a:br>
              <a:rPr lang="lt-LT" sz="4000" dirty="0"/>
            </a:br>
            <a:br>
              <a:rPr lang="lt-LT" sz="4000" dirty="0"/>
            </a:br>
            <a:endParaRPr lang="lt-L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1" y="5076497"/>
            <a:ext cx="9574924" cy="116507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Saulė </a:t>
            </a:r>
            <a:r>
              <a:rPr lang="lt-LT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Vingelienė</a:t>
            </a:r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NŠA UTD Ugdymo turinio rengimo skyriaus vedėja</a:t>
            </a:r>
            <a:endParaRPr lang="en-GB" sz="2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aveikslėlis 5" descr="ESFIVP-I-2">
            <a:extLst>
              <a:ext uri="{FF2B5EF4-FFF2-40B4-BE49-F238E27FC236}">
                <a16:creationId xmlns:a16="http://schemas.microsoft.com/office/drawing/2014/main" id="{207DAC56-484D-4E4D-8B67-ABA0E41E736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404" y="527125"/>
            <a:ext cx="2936837" cy="1258644"/>
          </a:xfrm>
          <a:prstGeom prst="rect">
            <a:avLst/>
          </a:prstGeom>
          <a:noFill/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7C3E73E-7C12-4151-B84E-D434A46F81E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2913" y="828339"/>
            <a:ext cx="1764254" cy="7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4E519B16-891D-41BE-BB9C-BD4F0D1EFA77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26418" y="828339"/>
            <a:ext cx="1764253" cy="6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1535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6834"/>
          </a:xfrm>
        </p:spPr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Kompetencijų aprašas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Vasario mėn. paskelbta ir įvykdyta Kompetencijų aprašo rengėjų atranka</a:t>
            </a:r>
          </a:p>
          <a:p>
            <a:pPr>
              <a:lnSpc>
                <a:spcPct val="100000"/>
              </a:lnSpc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Nuo kovo pradžios dirba Kompetencijų aprašo rengėjų grupė, kurią sudaro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 asmenų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(po du rengėjus kiekvienai kompetencijai ir psichologė, atsakinga už mokinio kognityvinės raidos pateikimą)</a:t>
            </a:r>
          </a:p>
          <a:p>
            <a:pPr>
              <a:lnSpc>
                <a:spcPct val="100000"/>
              </a:lnSpc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Kompetencijų aprašo rengėjų grupė tikslina kompetencijų apibrėžimus, išskiria kompetencijų sandus ir parengs kompetencijų raidos aprašą 1-12 klasėms kas dvejus metus</a:t>
            </a:r>
          </a:p>
          <a:p>
            <a:pPr>
              <a:lnSpc>
                <a:spcPct val="100000"/>
              </a:lnSpc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Planuojama Aprašo projektą turėti </a:t>
            </a: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gegužės viduryje</a:t>
            </a:r>
          </a:p>
          <a:p>
            <a:pPr>
              <a:lnSpc>
                <a:spcPct val="100000"/>
              </a:lnSpc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Numatyta, kad grupė konsultuos BP atnaujintojus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10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BP atnaujinimo vadovas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lt-LT" sz="2400" dirty="0"/>
          </a:p>
          <a:p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BP atnaujinimo vadovą rengia ŠMSM ir NŠA specialistai</a:t>
            </a:r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BP atnaujinimo vadove detalizuojama BP struktūra, pateikiami pavyzdžiai, lentelės kompetencijų ir </a:t>
            </a:r>
            <a:r>
              <a:rPr lang="lt-LT" sz="2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tarpdalykinių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temų žemėlapiams rengti</a:t>
            </a:r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BP atnaujinimo vadovo projektą</a:t>
            </a:r>
            <a:r>
              <a:rPr lang="en-US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planuojama parengti</a:t>
            </a:r>
            <a:r>
              <a:rPr lang="en-US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lt-LT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ki</a:t>
            </a: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balandžio mėn. pabaigos</a:t>
            </a:r>
            <a:endParaRPr lang="en-GB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7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BP atnaujinimo DG formavimas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lt-LT" sz="2400" dirty="0"/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Buvo paskelbta mokslininkų ir mokytojų atranka. Prašymus dalyvauti atrankoje pateikė 46 mokslininkai ir 79 mokytojai. Balandžio mėn. paskelbta pakartotinė atranka. Prašymus dalyvauti atrankoje pateikė 44 asmenys</a:t>
            </a:r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Kovo 23 d. patvirtintos atrankos komisijos grupės pagal ugdymo sritis/dalykus, komisijos darbo reglamentas, vertinimo kriterijai. Atrankos grupes sudarė ŠMSM atstovai, NŠA dalykininkai, dalykų mokytojų asociacijų deleguoti nariai</a:t>
            </a:r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BP atnaujinimo komanda iš esmės suformuota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58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Viešosios konsultacijos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lt-LT" sz="2400" dirty="0"/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Įvyko viešosios konsultacijos su dalykų mokytojų asociacijomis (7 konsultacijos) privalomo ir pasirenkamo turinio aprašymo, gebėjimų pateikimo bendrosiose programose</a:t>
            </a:r>
          </a:p>
          <a:p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Artimiausiu metu planuojamas BP atnaujinimo vadovo pristatymas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81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890234" cy="4458488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Pagalba savivaldybėms: pagrindiniai žingsniai</a:t>
            </a:r>
            <a:b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lt-LT" sz="4000" dirty="0"/>
            </a:br>
            <a:br>
              <a:rPr lang="lt-LT" sz="4000" dirty="0"/>
            </a:br>
            <a:endParaRPr lang="lt-L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1" y="5076497"/>
            <a:ext cx="9574924" cy="116507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Šiaulių universiteto doc. dr. Jūratė Valuckienė</a:t>
            </a:r>
          </a:p>
          <a:p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Projekto metodininkė Dalia </a:t>
            </a:r>
            <a:r>
              <a:rPr lang="lt-LT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Lėckaitė</a:t>
            </a:r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lt-LT" sz="22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Paveikslėlis 5" descr="ESFIVP-I-2">
            <a:extLst>
              <a:ext uri="{FF2B5EF4-FFF2-40B4-BE49-F238E27FC236}">
                <a16:creationId xmlns:a16="http://schemas.microsoft.com/office/drawing/2014/main" id="{207DAC56-484D-4E4D-8B67-ABA0E41E736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404" y="527125"/>
            <a:ext cx="2936837" cy="1258644"/>
          </a:xfrm>
          <a:prstGeom prst="rect">
            <a:avLst/>
          </a:prstGeom>
          <a:noFill/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7C3E73E-7C12-4151-B84E-D434A46F81E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2913" y="828339"/>
            <a:ext cx="1764254" cy="7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4E519B16-891D-41BE-BB9C-BD4F0D1EFA77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26418" y="828339"/>
            <a:ext cx="1764253" cy="6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612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Pakviesti dalyvauti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60-ties 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savivaldybių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atstovai, paskirti kuruoti UTA savivaldybėse</a:t>
            </a:r>
            <a:endParaRPr 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Projekto komanda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UTA 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Koordinavimo grupės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kurią sudaro ŠMSM ir NŠA vadovai ir darbuotojai, naria</a:t>
            </a:r>
            <a:r>
              <a:rPr lang="en-US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endParaRPr lang="lt-LT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Aidas </a:t>
            </a:r>
            <a:r>
              <a:rPr lang="lt-LT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Aldakauskas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ŠMSM Švietimo kokybės ir regioninės politikos departamento direktorius</a:t>
            </a:r>
          </a:p>
          <a:p>
            <a:pPr marL="514350" indent="-514350">
              <a:buFont typeface="+mj-lt"/>
              <a:buAutoNum type="arabicPeriod"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Jonas Mickus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LSA patarėjas švietimo ir kultūros klausimais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92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Rekomendacijų rengėjų  grupė</a:t>
            </a:r>
            <a:endParaRPr lang="lt-LT" sz="3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dr. Jūratė Valuckienė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Šiaulių universiteto Regionų plėtros instituto docentė</a:t>
            </a: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Lina </a:t>
            </a:r>
            <a:r>
              <a:rPr lang="lt-LT" sz="2400" b="1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Bairašauskienė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Vilniaus Maironio progimnazijos direktorė</a:t>
            </a: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Dalia Dzigienė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Trakų rajono savivaldybės administracijos Švietimo skyriaus vedėja</a:t>
            </a: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Asta </a:t>
            </a:r>
            <a:r>
              <a:rPr lang="lt-LT" sz="2400" b="1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Grinevičienė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Vilkaviškio rajono Švietimo pagalbos tarnybos direktorė</a:t>
            </a: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Dalia </a:t>
            </a:r>
            <a:r>
              <a:rPr lang="lt-LT" sz="2400" b="1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Lėckaitė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Nacionalinės švietimo agentūros projekto metodininkė</a:t>
            </a:r>
            <a:endParaRPr lang="lt-L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53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Planuojami bendradarbiavimo</a:t>
            </a:r>
            <a:br>
              <a:rPr lang="lt-LT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</a:t>
            </a:r>
            <a:r>
              <a:rPr lang="lt-LT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 savivaldybėmis etapai</a:t>
            </a:r>
            <a:endParaRPr lang="lt-LT" sz="3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lt-LT" sz="2400" dirty="0"/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ETAPAS 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 </a:t>
            </a:r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nuo 2020 m. II ketvirčio 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atranka ir bendradarbiavimas su SAVIVALDYBIŲ PAGALBININKIŲ komandomis, rengiant Rekomendacijas</a:t>
            </a:r>
          </a:p>
          <a:p>
            <a:endParaRPr lang="lt-LT" sz="24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ETAPAS – nuo 2021 m. III ketvirčio </a:t>
            </a:r>
            <a:r>
              <a:rPr lang="lt-LT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mokymai VISŲ SAVIVALDYBIŲ komandoms, vadovaujantis Rekomendacijomis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85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Galima savivaldybės komandos</a:t>
            </a:r>
            <a:b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sudėtis atnaujintam UT diegti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lt-LT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Savivaldybės </a:t>
            </a: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švietimo skyriaus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specialistas – UTA koordinatorius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Švietimo centro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/ Pagalbos mokyklai tarnybos deleguotas asmuo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Bendrojo ugdymo </a:t>
            </a: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mokyklos direktorius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(1-2 asmenys)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Bendrojo ugdymo </a:t>
            </a:r>
            <a:r>
              <a:rPr lang="lt-LT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mokyklos direktoriaus pavaduotojas </a:t>
            </a:r>
            <a:r>
              <a:rPr lang="lt-LT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(1-2 asmenys) </a:t>
            </a:r>
          </a:p>
          <a:p>
            <a:pPr marL="0" indent="0">
              <a:buNone/>
            </a:pPr>
            <a:endParaRPr lang="en-GB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14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>
                <a:solidFill>
                  <a:schemeClr val="accent5">
                    <a:lumMod val="50000"/>
                  </a:schemeClr>
                </a:solidFill>
              </a:rPr>
              <a:t>Numatomi savivaldybės komandos narių vaidmenys 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49107"/>
              </p:ext>
            </p:extLst>
          </p:nvPr>
        </p:nvGraphicFramePr>
        <p:xfrm>
          <a:off x="674299" y="1904334"/>
          <a:ext cx="10679501" cy="4373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2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2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</a:rPr>
                        <a:t>Poveikio grupė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800" dirty="0">
                          <a:effectLst/>
                        </a:rPr>
                        <a:t>Vaidmuo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221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ŠVIETIMO SKYRIUS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MOKYKLŲ VADOVAI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Strategas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Komunikuotojas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Tinklintojas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Geros praktikos rėmėjas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Administratorius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221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ŠVIETIMO CENTRAS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MOKYTOJŲ METODINĖS GRUPĖS </a:t>
                      </a:r>
                      <a:endParaRPr lang="lt-LT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Organizatorius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Kolegialaus veikimo terpės kūrėjas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Koordinatorius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Mediatorius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Pagalbos teikėjas / Globėjas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22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MOKYKLOS VADOVAS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MOKYKLOS MOKYTOJAI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Lyderis / vedlys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Komunikuotojas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Pagalbos teikėjas / Globėjas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122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Administratorius</a:t>
                      </a:r>
                      <a:endParaRPr lang="lt-LT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164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890234" cy="4458488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Mokyklų vadovų vadovauti ugdymo turinio įgyvendinimui projektas</a:t>
            </a:r>
            <a:br>
              <a:rPr lang="lt-LT" sz="4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lt-LT" sz="4000" dirty="0"/>
            </a:br>
            <a:br>
              <a:rPr lang="lt-LT" sz="4000" dirty="0"/>
            </a:br>
            <a:endParaRPr lang="lt-LT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1" y="5076497"/>
            <a:ext cx="9574924" cy="116507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lt-LT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Irena </a:t>
            </a:r>
            <a:r>
              <a:rPr lang="lt-LT" sz="2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Raudienė</a:t>
            </a:r>
            <a:endParaRPr lang="lt-LT" sz="2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ŠMSM BUD Pagrindinio ir vidurinio ugdymo skyriaus vyriausioji specialistė </a:t>
            </a:r>
          </a:p>
        </p:txBody>
      </p:sp>
      <p:pic>
        <p:nvPicPr>
          <p:cNvPr id="6" name="Paveikslėlis 5" descr="ESFIVP-I-2">
            <a:extLst>
              <a:ext uri="{FF2B5EF4-FFF2-40B4-BE49-F238E27FC236}">
                <a16:creationId xmlns:a16="http://schemas.microsoft.com/office/drawing/2014/main" id="{207DAC56-484D-4E4D-8B67-ABA0E41E736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404" y="527125"/>
            <a:ext cx="2936837" cy="1258644"/>
          </a:xfrm>
          <a:prstGeom prst="rect">
            <a:avLst/>
          </a:prstGeom>
          <a:noFill/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7C3E73E-7C12-4151-B84E-D434A46F81E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2913" y="828339"/>
            <a:ext cx="1764254" cy="7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4E519B16-891D-41BE-BB9C-BD4F0D1EFA77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26418" y="828339"/>
            <a:ext cx="1764253" cy="60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9298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Mokyklų vadovų vadovauti ugdymo</a:t>
            </a:r>
            <a:b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t-LT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turinio įgyvendinimui projektas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lt-LT" sz="2400" dirty="0"/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Įgyvendintojai – ŠMSM, NŠA, EK, BT</a:t>
            </a:r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Trukmė – 24 mėnesiai, pradžia – 2020 gegužė</a:t>
            </a:r>
          </a:p>
          <a:p>
            <a:pPr marL="0" indent="0">
              <a:buNone/>
            </a:pPr>
            <a:r>
              <a:rPr lang="lt-LT" sz="2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Numatytos veiklos/rezultatai:</a:t>
            </a:r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Parengti vadovų grupę įgyvendinti mokymo ir mokymosi lyderystę vadovauti UT atnaujinimui (mokymai 1 metus kiekvieną mėnesį po 2 dienas)</a:t>
            </a:r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Medžiagos, reikalingos vadovams įgyvendinti atnaujintą UT, parengimas</a:t>
            </a:r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Tarptautinių ekspertų pagalba pasirengusiems vadovams vesti mokymus kitiems vadovams</a:t>
            </a:r>
          </a:p>
          <a:p>
            <a:r>
              <a:rPr lang="lt-LT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Pagalba ministerijai ir kitoms institucijoms formuojant švietimo politiką (vadovų ir pedagogų rengimo, kvalifikacijos kėlimo politika ir pan.)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sz="2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676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Kontaktai 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746235" y="1944414"/>
            <a:ext cx="10815144" cy="454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>
                <a:latin typeface="Verdana" panose="020B0604030504040204" pitchFamily="34" charset="0"/>
                <a:ea typeface="Verdana" panose="020B0604030504040204" pitchFamily="34" charset="0"/>
              </a:rPr>
              <a:t>Bendrųjų programų atnaujinimo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klausimu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			Rasa Šnipien</a:t>
            </a:r>
            <a:r>
              <a:rPr lang="lt-LT" dirty="0">
                <a:latin typeface="Verdana" panose="020B0604030504040204" pitchFamily="34" charset="0"/>
                <a:ea typeface="Verdana" panose="020B0604030504040204" pitchFamily="34" charset="0"/>
              </a:rPr>
              <a:t>ė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rasa.snipiene@nsa.smm.lt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Pagalba, konsultacijos steig</a:t>
            </a:r>
            <a:r>
              <a:rPr lang="lt-LT" dirty="0">
                <a:latin typeface="Verdana" panose="020B0604030504040204" pitchFamily="34" charset="0"/>
                <a:ea typeface="Verdana" panose="020B0604030504040204" pitchFamily="34" charset="0"/>
              </a:rPr>
              <a:t>ė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jams – 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			Dalia Lėckaitė,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dalia.leckaite@nsa.smm.lt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Pagalba, konsultacijos mokykloms – 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			Laima Gudaitė,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laima.gudaite@nsa.smm.lt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8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Renginio eigos susitarimai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Prašome visų:</a:t>
            </a:r>
          </a:p>
          <a:p>
            <a:pPr marL="514350" indent="-514350">
              <a:buFont typeface="+mj-lt"/>
              <a:buAutoNum type="arabicPeriod"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išsijungti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mikrofoną ir vaizdą. Taip saugosime ryšio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ir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garso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kokybę. 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lt-LT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ikrofoną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ir vaizdą </a:t>
            </a:r>
            <a:r>
              <a:rPr lang="en-US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įsijungs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tik kalbantysis</a:t>
            </a:r>
          </a:p>
          <a:p>
            <a:pPr marL="514350" indent="-514350">
              <a:buFont typeface="+mj-lt"/>
              <a:buAutoNum type="arabicPeriod"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registruotis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POKALBIŲ paskyroje, parašyti vardą, pavardę ir atstovaujamą instituciją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visus nuo renginio pradžios kilusius 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klausimus rašyti 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į POKALBIŲ paskyrą, po renginio atsakysime į visus, ir atsakymus sudėsime į:</a:t>
            </a:r>
          </a:p>
          <a:p>
            <a:pPr marL="0" indent="0">
              <a:buNone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www.mokykla2030.lt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Medžiaga –</a:t>
            </a: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					Informacija savivaldybėms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2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698746"/>
          </a:xfrm>
        </p:spPr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Dienotvarkė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36029" y="1471448"/>
            <a:ext cx="11151474" cy="50214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t-LT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1.    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Projekto pristatymas.  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Projekto metodininkė Rasa Šnipienė.</a:t>
            </a: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2.   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Savivaldybės vaidmuo atnaujinant ugdymo turinį: būti ar nebūti?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  Mokyklų tobulinimo centro programų vadovė dr. Eglė </a:t>
            </a:r>
            <a:r>
              <a:rPr lang="lt-LT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Pranckūnienė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3.   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Ugdymo turinio atnaujinimo procesai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NŠA Ugdymo turinio rengimo  skyriaus vedėja Saulė </a:t>
            </a:r>
            <a:r>
              <a:rPr lang="lt-LT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Vingelienė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4.    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Pagalbos savivaldybėms pagrindiniai žingsniai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Šiaulių universiteto doc. dr. Jūratė Valuckienė ir projekto metodininkė Dalia </a:t>
            </a:r>
            <a:r>
              <a:rPr lang="lt-LT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Lėckaitė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0" indent="0">
              <a:buNone/>
            </a:pP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Mokyklų vadovų vadovauti UT įgyvendinimui projektas. 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Irena </a:t>
            </a:r>
            <a:r>
              <a:rPr lang="lt-LT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Raudienė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ŠMSM BUD Pagrindinio ir vidurinio ugdymo skyriaus vyriausioji specialistė.</a:t>
            </a: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 Klausimai ir atsakymai.</a:t>
            </a:r>
          </a:p>
          <a:p>
            <a:pPr marL="0" indent="0">
              <a:buNone/>
            </a:pPr>
            <a:r>
              <a:rPr lang="en-US" dirty="0"/>
              <a:t>							</a:t>
            </a:r>
            <a:r>
              <a:rPr lang="lt-LT" dirty="0"/>
              <a:t>Numatoma trukmė - 1,5 val.</a:t>
            </a:r>
            <a:endParaRPr lang="en-GB" dirty="0"/>
          </a:p>
          <a:p>
            <a:pPr marL="0" indent="0">
              <a:buNone/>
            </a:pPr>
            <a:endParaRPr lang="lt-LT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8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Bendra informacija</a:t>
            </a:r>
            <a:endParaRPr lang="lt-LT" sz="3600" b="1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Švietimo, mokslo ir sporto ministerijai pavaldžių institucijų reorganizacijos ugdymo turinio atnaujinimo darbus tęsia 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Nacionalinė švietimo agentūra (NŠA). </a:t>
            </a:r>
            <a:endParaRPr lang="en-US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Visa informacija apie projektą yra skelbiama tinklalapyje </a:t>
            </a:r>
            <a:r>
              <a:rPr lang="lt-LT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www.nsa.smm.lt</a:t>
            </a:r>
            <a:r>
              <a:rPr lang="lt-LT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,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tiksliniame tinklalapyje 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www.mokykla2030.lt</a:t>
            </a:r>
            <a:r>
              <a:rPr lang="lt-LT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ir NŠA Facebook paskyroje</a:t>
            </a: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14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Projekto tikslas ir </a:t>
            </a: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ždaviniai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Tikslas</a:t>
            </a:r>
          </a:p>
          <a:p>
            <a:pPr marL="0" indent="0">
              <a:buNone/>
            </a:pP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Atnaujinti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kompetencijomis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grįst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bendrojo ugdymo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programas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ir užtikrinti veiksmingą j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ų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diegimą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t-LT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Uždaviniai:</a:t>
            </a:r>
          </a:p>
          <a:p>
            <a:pPr marL="0" indent="0">
              <a:buNone/>
            </a:pP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Parengti priemones ugdymo turiniui atnaujinti</a:t>
            </a:r>
          </a:p>
          <a:p>
            <a:pPr marL="0" indent="0">
              <a:buNone/>
            </a:pPr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Teikti steigėjams ir mokykloms pagalbą, reikalingą sėkmingai įgyvendinti atnaujintą ugdymo turi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nį</a:t>
            </a:r>
            <a:endParaRPr lang="lt-LT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20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Planuojama laiko juosta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2020 m. sausis - 2021 m. rugsėjis – atnaujinamos Bendrosios programos</a:t>
            </a:r>
            <a:endParaRPr lang="en-GB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2021 m. rugsėjis - 2022 m. gegužis – išbandomos atrinktose mokyklose</a:t>
            </a:r>
            <a:endParaRPr lang="en-GB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Nuo 2022 m. rugsėjo - Bendrųjų programų įgyvendinimas visose mokyklose</a:t>
            </a:r>
            <a:endParaRPr lang="en-GB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5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Siekiami projekto rezultatai 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(1)</a:t>
            </a:r>
            <a:endParaRPr lang="lt-LT" sz="3600" b="1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199" y="1481959"/>
            <a:ext cx="10723179" cy="5010916"/>
          </a:xfrm>
        </p:spPr>
        <p:txBody>
          <a:bodyPr>
            <a:normAutofit/>
          </a:bodyPr>
          <a:lstStyle/>
          <a:p>
            <a:endParaRPr lang="en-US" sz="30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Kompetencijų aprašas</a:t>
            </a:r>
          </a:p>
          <a:p>
            <a:pPr marL="0" indent="0">
              <a:buNone/>
            </a:pPr>
            <a:endParaRPr lang="lt-LT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Bendrųjų ugdymo programų (BUP) rengimo vadovas</a:t>
            </a:r>
          </a:p>
          <a:p>
            <a:endParaRPr lang="lt-LT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t-LT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Kompetencijomis grįstos bendrosios ugdymo programos ir lydinti medžiaga </a:t>
            </a:r>
          </a:p>
          <a:p>
            <a:pPr marL="0" indent="0">
              <a:buNone/>
            </a:pPr>
            <a:endParaRPr lang="lt-LT" sz="30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lt-LT" sz="30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0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304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Siekiami</a:t>
            </a:r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projekto rezultatai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(2)</a:t>
            </a:r>
            <a:r>
              <a:rPr lang="lt-LT" sz="3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88769" y="1876301"/>
            <a:ext cx="10872609" cy="4616574"/>
          </a:xfrm>
        </p:spPr>
        <p:txBody>
          <a:bodyPr>
            <a:normAutofit/>
          </a:bodyPr>
          <a:lstStyle/>
          <a:p>
            <a:endParaRPr lang="lt-LT" b="1" dirty="0"/>
          </a:p>
          <a:p>
            <a:endParaRPr lang="lt-LT" b="1" dirty="0"/>
          </a:p>
          <a:p>
            <a:endParaRPr lang="lt-LT" b="1" dirty="0"/>
          </a:p>
          <a:p>
            <a:r>
              <a:rPr lang="lt-LT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Skaitmeninio ugdymo turinio atnaujinimas, kūrimas ar adaptavimas</a:t>
            </a:r>
            <a:endParaRPr lang="en-US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060A6C42-5D55-47BE-B256-2245DDBE7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8991" y="747465"/>
            <a:ext cx="1463167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64450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1245</Words>
  <Application>Microsoft Office PowerPoint</Application>
  <PresentationFormat>Plačiaekranė</PresentationFormat>
  <Paragraphs>170</Paragraphs>
  <Slides>26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Verdana</vt:lpstr>
      <vt:lpstr>„Office“ tema</vt:lpstr>
      <vt:lpstr>        Ugdymo turinio atnaujinimas (UTA)   Projektas „Skaitmeninio ugdymo turinio  kūrimas ir diegimas“ </vt:lpstr>
      <vt:lpstr>Pakviesti dalyvauti</vt:lpstr>
      <vt:lpstr>Renginio eigos susitarimai</vt:lpstr>
      <vt:lpstr>Dienotvarkė</vt:lpstr>
      <vt:lpstr>Bendra informacija</vt:lpstr>
      <vt:lpstr>Projekto tikslas ir uždaviniai</vt:lpstr>
      <vt:lpstr>Planuojama laiko juosta</vt:lpstr>
      <vt:lpstr>Siekiami projekto rezultatai (1)</vt:lpstr>
      <vt:lpstr>Siekiami projekto rezultatai (2) </vt:lpstr>
      <vt:lpstr>Siekiami projekto rezultatai (3)</vt:lpstr>
      <vt:lpstr>Projekto valdymas </vt:lpstr>
      <vt:lpstr>      Savivaldybių vaidmuo atnaujinant ugdymo turinį   </vt:lpstr>
      <vt:lpstr>      Eglės Pranckūnienės skaidrės atskirai   </vt:lpstr>
      <vt:lpstr>      Ugdymo turinio atnaujinimo procesai   </vt:lpstr>
      <vt:lpstr>Kompetencijų aprašas</vt:lpstr>
      <vt:lpstr>BP atnaujinimo vadovas</vt:lpstr>
      <vt:lpstr>BP atnaujinimo DG formavimas</vt:lpstr>
      <vt:lpstr>Viešosios konsultacijos</vt:lpstr>
      <vt:lpstr>                        Pagalba savivaldybėms: pagrindiniai žingsniai   </vt:lpstr>
      <vt:lpstr>Rekomendacijų rengėjų  grupė</vt:lpstr>
      <vt:lpstr>Planuojami bendradarbiavimo    su savivaldybėmis etapai</vt:lpstr>
      <vt:lpstr>Galima savivaldybės komandos   sudėtis atnaujintam UT diegti</vt:lpstr>
      <vt:lpstr>Numatomi savivaldybės komandos narių vaidmenys </vt:lpstr>
      <vt:lpstr>      Mokyklų vadovų vadovauti ugdymo turinio įgyvendinimui projektas   </vt:lpstr>
      <vt:lpstr>Mokyklų vadovų vadovauti ugdymo turinio įgyvendinimui projektas</vt:lpstr>
      <vt:lpstr>Kontaktai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Skaitmeninio ugdymo turinio  kūrimas ir diegimas (09.2.1-ESFA-V-726-03-0001)</dc:title>
  <dc:creator>Windows User</dc:creator>
  <cp:lastModifiedBy>Rasa Šnipienė</cp:lastModifiedBy>
  <cp:revision>82</cp:revision>
  <dcterms:created xsi:type="dcterms:W3CDTF">2019-11-01T12:46:58Z</dcterms:created>
  <dcterms:modified xsi:type="dcterms:W3CDTF">2020-04-24T13:14:31Z</dcterms:modified>
</cp:coreProperties>
</file>