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24"/>
  </p:notesMasterIdLst>
  <p:handoutMasterIdLst>
    <p:handoutMasterId r:id="rId25"/>
  </p:handoutMasterIdLst>
  <p:sldIdLst>
    <p:sldId id="281" r:id="rId7"/>
    <p:sldId id="331" r:id="rId8"/>
    <p:sldId id="332" r:id="rId9"/>
    <p:sldId id="333" r:id="rId10"/>
    <p:sldId id="327" r:id="rId11"/>
    <p:sldId id="336" r:id="rId12"/>
    <p:sldId id="337" r:id="rId13"/>
    <p:sldId id="339" r:id="rId14"/>
    <p:sldId id="341" r:id="rId15"/>
    <p:sldId id="328" r:id="rId16"/>
    <p:sldId id="342" r:id="rId17"/>
    <p:sldId id="329" r:id="rId18"/>
    <p:sldId id="343" r:id="rId19"/>
    <p:sldId id="330" r:id="rId20"/>
    <p:sldId id="344" r:id="rId21"/>
    <p:sldId id="325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0" autoAdjust="0"/>
  </p:normalViewPr>
  <p:slideViewPr>
    <p:cSldViewPr snapToGrid="0" snapToObjects="1">
      <p:cViewPr varScale="1">
        <p:scale>
          <a:sx n="114" d="100"/>
          <a:sy n="114" d="100"/>
        </p:scale>
        <p:origin x="9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013164"/>
            <a:ext cx="6876000" cy="2114219"/>
          </a:xfrm>
        </p:spPr>
        <p:txBody>
          <a:bodyPr>
            <a:normAutofit fontScale="90000"/>
          </a:bodyPr>
          <a:lstStyle/>
          <a:p>
            <a:r>
              <a:rPr lang="lt-LT" dirty="0"/>
              <a:t>Parama mokyklų vadovams, ugdymo turinio reformos Lietuvoje lyderiams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8000" y="1293164"/>
            <a:ext cx="6876000" cy="720000"/>
          </a:xfrm>
        </p:spPr>
        <p:txBody>
          <a:bodyPr>
            <a:normAutofit/>
          </a:bodyPr>
          <a:lstStyle/>
          <a:p>
            <a:r>
              <a:rPr lang="lt-LT" dirty="0"/>
              <a:t>Veiklos ir siūlomas įgyvendinimo planas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769027"/>
            <a:ext cx="6876000" cy="252000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Pirmasis posėdis. 2020 m. birželio 16 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756" y="350444"/>
            <a:ext cx="2554276" cy="82539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67" y="321103"/>
            <a:ext cx="1830557" cy="825399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9575524" y="431155"/>
            <a:ext cx="2326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800" dirty="0">
                <a:latin typeface="Verdana" panose="020B0604030504040204" pitchFamily="34" charset="0"/>
                <a:ea typeface="Verdana" panose="020B0604030504040204" pitchFamily="34" charset="0"/>
              </a:rPr>
              <a:t>Finansuojama Europos Sąjungos lėšomis pagal Struktūrinių reformų rėmimo programą ir įgyvendinama Britų Tarybai bendradarbiaujant su Europos Komisija</a:t>
            </a:r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546603"/>
            <a:ext cx="6876000" cy="1440000"/>
          </a:xfrm>
        </p:spPr>
        <p:txBody>
          <a:bodyPr/>
          <a:lstStyle/>
          <a:p>
            <a:r>
              <a:rPr lang="lt-LT" sz="3200" dirty="0"/>
              <a:t>Mokymo(si) lyderystės priemonių paketu bus galima naudotis visose Lietuvos mokyklose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Veiklų aprašymas – 2 rezultatų sritis / 2 rezultatas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56" y="350444"/>
            <a:ext cx="2554276" cy="82539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67" y="321103"/>
            <a:ext cx="1830557" cy="825399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9575524" y="431155"/>
            <a:ext cx="2264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800" dirty="0">
                <a:latin typeface="Verdana" panose="020B0604030504040204" pitchFamily="34" charset="0"/>
                <a:ea typeface="Verdana" panose="020B0604030504040204" pitchFamily="34" charset="0"/>
              </a:rPr>
              <a:t>Finansuojama Europos Sąjungos lėšomis pagal Struktūrinių reformų rėmimo programą ir įgyvendinama Britų Tarybai bendradarbiaujant su Europos Komisija</a:t>
            </a:r>
          </a:p>
        </p:txBody>
      </p:sp>
    </p:spTree>
    <p:extLst>
      <p:ext uri="{BB962C8B-B14F-4D97-AF65-F5344CB8AC3E}">
        <p14:creationId xmlns:p14="http://schemas.microsoft.com/office/powerpoint/2010/main" val="146511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027B-0D18-8545-830B-C2DC70B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lt-LT" dirty="0"/>
              <a:t>Lietuvos atvejo analizių ir mokymo(si) lyderystės priemonių paketo rengimas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6B1CF-0C37-4244-A16E-E37AF7B8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5E831-23CB-0141-A30F-E4DC1565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7E849-C77D-5440-A5A0-531EB6ECB592}"/>
              </a:ext>
            </a:extLst>
          </p:cNvPr>
          <p:cNvSpPr txBox="1"/>
          <p:nvPr/>
        </p:nvSpPr>
        <p:spPr>
          <a:xfrm>
            <a:off x="647999" y="1471283"/>
            <a:ext cx="76821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chemeClr val="tx2"/>
                </a:solidFill>
              </a:rPr>
              <a:t>Bus išleistos septynios atvejo analizės ir sukurti trumpi vaizdo siužetai apie į besimokančiųjų kompetencijų tobulinimą sutelktą mokymą ir mokymąsi. Ši medžiaga padės didinti mokymo ir mokymosi veiksmingumą Lietuvos mokyklose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chemeClr val="tx2"/>
                </a:solidFill>
              </a:rPr>
              <a:t>Tarptautiniai ekspertai, dirbdami su projekto dalyvių grupe, taip pat kitais Lietuvos mokytojais ir švietimo ekspertais, parengs mokymo(si) lyderystės priemonių paketą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chemeClr val="tx2"/>
                </a:solidFill>
              </a:rPr>
              <a:t>Šis mokomosios medžiagos paketas sudarys žinyno, skirto padėti projekto dalyviams antraisiais projekto metais rengti kitus Lietuvos mokyklų vadovus tapti mokymo(si) lyderiais, pagrindą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chemeClr val="tx2"/>
                </a:solidFill>
              </a:rPr>
              <a:t>Mokomosios medžiagos paketu galės naudotis visi Lietuvos mokyklų vadovai ir mokytojai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FEA2F0-DA05-1440-ACD4-CB0EAC523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053" y="1507787"/>
            <a:ext cx="3443592" cy="46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541168"/>
            <a:ext cx="6876000" cy="1440000"/>
          </a:xfrm>
        </p:spPr>
        <p:txBody>
          <a:bodyPr/>
          <a:lstStyle/>
          <a:p>
            <a:r>
              <a:rPr lang="lt-LT" sz="3200" dirty="0"/>
              <a:t>Projekto dalyviai – įgiję kompetencijų mokyti kitus mokyklų vadovus mokymo ir mokymosi lyderystės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4098"/>
            <a:ext cx="7298136" cy="360000"/>
          </a:xfrm>
        </p:spPr>
        <p:txBody>
          <a:bodyPr/>
          <a:lstStyle/>
          <a:p>
            <a:endParaRPr lang="en-US" dirty="0"/>
          </a:p>
          <a:p>
            <a:r>
              <a:rPr lang="lt-LT" dirty="0"/>
              <a:t>Veiklų aprašymas – 3 rezultatų sritis / 3 rezultatas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56" y="350444"/>
            <a:ext cx="2554276" cy="82539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67" y="321103"/>
            <a:ext cx="1830557" cy="825399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9575524" y="431155"/>
            <a:ext cx="2256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800" dirty="0">
                <a:latin typeface="Verdana" panose="020B0604030504040204" pitchFamily="34" charset="0"/>
                <a:ea typeface="Verdana" panose="020B0604030504040204" pitchFamily="34" charset="0"/>
              </a:rPr>
              <a:t>Finansuojama Europos Sąjungos lėšomis pagal Struktūrinių reformų rėmimo programą ir įgyvendinama Britų Tarybai bendradarbiaujant su Europos Komisija</a:t>
            </a:r>
          </a:p>
        </p:txBody>
      </p:sp>
    </p:spTree>
    <p:extLst>
      <p:ext uri="{BB962C8B-B14F-4D97-AF65-F5344CB8AC3E}">
        <p14:creationId xmlns:p14="http://schemas.microsoft.com/office/powerpoint/2010/main" val="113550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5CEA-6AE1-BC45-BE93-6A05F20F58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lt-LT" dirty="0"/>
              <a:t>Kuruojami ir vadovaujami projekto dalyviai bus parengti mokyti kitus Lietuvos mokyklų vadovus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FF870-B8F9-F44E-80BD-DDF844EB6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lt-LT" dirty="0"/>
              <a:t>Antraisiais projekto įgyvendinimo metais projekto dalyviai mokysis dar dvi dienas. Šiuose mokymuose ekspertai padės jiems pasirengti mokyti kitus Lietuvos mokyklų vadovus tapti mokymo ir mokymosi lyderiais. </a:t>
            </a:r>
          </a:p>
          <a:p>
            <a:pPr algn="just"/>
            <a:r>
              <a:rPr lang="lt-LT" dirty="0"/>
              <a:t>Pirmieji mokymai įvyks 2021 m. rugsėjo mėn., antrieji – 2022 m. sausio mėn.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50050-152E-6345-9E12-8AEAA5ED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0564D-6250-8149-98EA-9AC3ECC1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573EF1A9-6135-BC48-99B7-2DF8154D2E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8150" y="3183731"/>
            <a:ext cx="1739900" cy="115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AAFD5-7576-314D-A16B-EAB6C65F2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87" y="1512000"/>
            <a:ext cx="5512214" cy="37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200" dirty="0"/>
              <a:t>Švietimo, mokslo ir sporto ministerijos specialistai išmano, kokie galimi įvairūs, su lyderyste mokykloje susiję politiniai sprendimai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676300"/>
            <a:ext cx="7325568" cy="360000"/>
          </a:xfrm>
        </p:spPr>
        <p:txBody>
          <a:bodyPr/>
          <a:lstStyle/>
          <a:p>
            <a:r>
              <a:rPr lang="lt-LT" dirty="0"/>
              <a:t>Veiklų aprašymas – 4 rezultatų sritis / 4 rezultatas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56" y="350444"/>
            <a:ext cx="2554276" cy="82539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67" y="321103"/>
            <a:ext cx="1830557" cy="825399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9575524" y="427216"/>
            <a:ext cx="224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800" dirty="0">
                <a:latin typeface="Verdana" panose="020B0604030504040204" pitchFamily="34" charset="0"/>
                <a:ea typeface="Verdana" panose="020B0604030504040204" pitchFamily="34" charset="0"/>
              </a:rPr>
              <a:t>Finansuojama Europos Sąjungos lėšomis pagal Struktūrinių reformų rėmimo programą ir įgyvendinama Britų Tarybai bendradarbiaujant su Europos Komisija</a:t>
            </a:r>
          </a:p>
        </p:txBody>
      </p:sp>
    </p:spTree>
    <p:extLst>
      <p:ext uri="{BB962C8B-B14F-4D97-AF65-F5344CB8AC3E}">
        <p14:creationId xmlns:p14="http://schemas.microsoft.com/office/powerpoint/2010/main" val="183731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F958-9CEF-C44B-9693-7210C9E9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504000"/>
            <a:ext cx="11025072" cy="56604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lt-LT" dirty="0"/>
              <a:t>Glaudus bendradarbiavimas su Švietimo, mokslo ir sporto ministerija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4A786-832B-DE49-A643-7216C3EF3E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Nuolat vyks Britų Tarybos ekspertų, ŠMSM specialistų ir kitų suinteresuotųjų šalių atstovų pasitarimai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Politikos kryptis ir galimus sprendimus bus galima aptarti su patyrusiais tarptautiniais konsultantais ir ekspertais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Bus parengta ir pateikta ataskaita dėl strateginių klausimų, susijusių su lyderyste mokykloje ir mokyklų vadovais Lietuvoje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2B1FBB-1361-AD40-8059-7CD4A22CA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0000" y="1511999"/>
            <a:ext cx="5327650" cy="32959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CF3E4-9FA9-6941-953B-5F507617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CD73E-3ECE-8C4D-A585-A5C3E758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69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200" dirty="0"/>
              <a:t>Projekto veiksmų plano projektas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Veiksmų įgyvendinimo planas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56" y="350444"/>
            <a:ext cx="2554276" cy="82539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67" y="321103"/>
            <a:ext cx="1830557" cy="825399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9575524" y="431155"/>
            <a:ext cx="23012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US" sz="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 by the European Union via the Structural Reform Support Programme </a:t>
            </a:r>
            <a:br>
              <a:rPr lang="en-US" sz="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implemented by the British Council in cooperation with the European Commission</a:t>
            </a:r>
            <a:endParaRPr lang="lt-L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5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E9AFE3-CEB4-4F45-9D7A-C88009D5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5C3A8-05D0-EF48-B5AE-E6EF8BEA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17</a:t>
            </a:fld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442D3-07DB-504F-A896-093ADB704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74" y="0"/>
            <a:ext cx="12274826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43D4-47E5-4E46-99E6-0F787824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13728"/>
            <a:ext cx="10944000" cy="79200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lt-LT" dirty="0"/>
              <a:t>Parama mokyklų vadovams, ugdymo turinio reformos Lietuvoje lyderiams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39FD-443C-C343-8A8B-F66F9312F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21" y="1568372"/>
            <a:ext cx="11112740" cy="462362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Dvejų metų trukmės, rezultatais grindžiamas projektas. Projekto pradžia – 2020 m. birželio 15 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Atliktų tyrimų duomenys rodo, kad įvairiose pasaulio šalyse atnaujinto turinio įgyvendinimas vyko daug sklandžiau, kai mokyklų vadovams teko pagrindinis vaidmuo rengiant reformą ir savo mokyklose tobulinant mokymą(si)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„Mokyklų vadovų įtaka mokinių pasiekimams – antrasis pagal svarbą po mokymo(si) klasėje veiksnys.“ (Leithwood et al, 2008)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„Mokymo ir mokymosi lyderystė – svarbiausias lyderystės mokykloje veiksnys, lemiantis geresnius visų besimokančiųjų pasiekimus.“ (Robinson, 2012 &amp; OECD 2015)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D2CF-57DE-AB4D-9048-C6F76073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364643"/>
            <a:ext cx="10439999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E7B35-B92D-3A4A-B9C0-3B855B94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957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780E-8853-C54A-ACAA-E90A05AF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6899020" cy="497949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lt-LT" dirty="0"/>
              <a:t>Ką daro mokymo ir mokymosi lyderiai?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00A71-D53B-E244-9381-F752E7D1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124711"/>
            <a:ext cx="10733362" cy="45378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/>
              <a:t>Mokymo ir mokymosi lyderiai:</a:t>
            </a:r>
          </a:p>
          <a:p>
            <a:pPr marL="702900" lvl="4" indent="-342900" algn="just"/>
            <a:r>
              <a:rPr lang="en-US" dirty="0"/>
              <a:t>s</a:t>
            </a:r>
            <a:r>
              <a:rPr lang="lt-LT" dirty="0"/>
              <a:t>avo mokyklose užsibrėžia aiškius, valstybės švietimo sistemos strategiją atitinkančius ugdymo tikslus</a:t>
            </a:r>
            <a:r>
              <a:rPr lang="en-US" dirty="0"/>
              <a:t>;</a:t>
            </a:r>
            <a:endParaRPr lang="lt-LT" dirty="0"/>
          </a:p>
          <a:p>
            <a:pPr marL="702900" lvl="4" indent="-342900" algn="just"/>
            <a:r>
              <a:rPr lang="en-US" dirty="0"/>
              <a:t>i</a:t>
            </a:r>
            <a:r>
              <a:rPr lang="lt-LT" dirty="0"/>
              <a:t>masi lyderio vaidmens planuojant ugdymo turinį, vykdant jo įgyvendinimo stebėseną ir atliekant vertinimą</a:t>
            </a:r>
            <a:r>
              <a:rPr lang="en-US" dirty="0"/>
              <a:t>;</a:t>
            </a:r>
            <a:endParaRPr lang="lt-LT" dirty="0"/>
          </a:p>
          <a:p>
            <a:pPr marL="702900" lvl="4" indent="-342900" algn="just"/>
            <a:r>
              <a:rPr lang="en-US" dirty="0"/>
              <a:t>a</a:t>
            </a:r>
            <a:r>
              <a:rPr lang="lt-LT" dirty="0"/>
              <a:t>smeniškai dalyvauja vertinant mokytojus ir mokymo kokybę</a:t>
            </a:r>
            <a:r>
              <a:rPr lang="en-US" dirty="0"/>
              <a:t>.</a:t>
            </a:r>
            <a:endParaRPr lang="lt-L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Mokymo ir mokymosi lyderiai sutelkia dėmesį į mokytojų, mokymo ir mokymosi </a:t>
            </a:r>
            <a:r>
              <a:rPr lang="lt-LT" i="1" dirty="0"/>
              <a:t>poveikį </a:t>
            </a:r>
            <a:r>
              <a:rPr lang="lt-LT" dirty="0"/>
              <a:t>siekiant geresnių mokinių pasiekimų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Mokymo ir mokymosi lyderiai siekia tobulinti mokymosi ir mokytojų darbo veiksmingumą:</a:t>
            </a:r>
          </a:p>
          <a:p>
            <a:pPr marL="702900" lvl="4" indent="-342900" algn="just"/>
            <a:r>
              <a:rPr lang="lt-LT" dirty="0"/>
              <a:t>rasdami metodus, kuriuos taikant kuo daugiau mokinių įsitrauktų į mokymąsi;</a:t>
            </a:r>
          </a:p>
          <a:p>
            <a:pPr marL="702900" lvl="4" indent="-342900" algn="just"/>
            <a:r>
              <a:rPr lang="lt-LT" dirty="0"/>
              <a:t>vadovaudami mokytojams ir juos ugdydami;</a:t>
            </a:r>
          </a:p>
          <a:p>
            <a:pPr marL="702900" lvl="4" indent="-342900" algn="just"/>
            <a:r>
              <a:rPr lang="lt-LT" dirty="0"/>
              <a:t>sudarydami galimybes savo mokyklų mokytojams tobulinti profesines kompetencijas;</a:t>
            </a:r>
          </a:p>
          <a:p>
            <a:pPr marL="702900" lvl="4" indent="-342900" algn="just"/>
            <a:r>
              <a:rPr lang="lt-LT" dirty="0"/>
              <a:t>veiksmingai vadovaudami ugdymo programos įgyvendinimui ir valdydami išteklius.</a:t>
            </a:r>
          </a:p>
          <a:p>
            <a:pPr marL="702900" lvl="4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3D465-41E8-774A-8CE4-9FEA0643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AD818-6499-5B46-A86D-B827256D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59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B582-D5EF-054A-B8A8-4CEF76DDD2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lt-LT" dirty="0"/>
              <a:t>Parama mokyklų vadovams, ugdymo turinio reformos Lietuvoje lyderiams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5D80-7AAA-184D-9292-8F2B4B0F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51146"/>
            <a:ext cx="5307496" cy="4500000"/>
          </a:xfrm>
        </p:spPr>
        <p:txBody>
          <a:bodyPr/>
          <a:lstStyle/>
          <a:p>
            <a:pPr algn="just"/>
            <a:r>
              <a:rPr lang="lt-LT" sz="2000" dirty="0"/>
              <a:t>Įgyvendinant šį projektą, bus teikiama parama mokyklų vadovams ir Švietimo, mokslo ir sporto ministerijos darbuotojams, siekiant: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užtikrinti, kad ugdymo reformos programa būtų daug sėkmingiau įgyvendinta, nei pavyktų tai įgyvendinti be paramos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padėti diegti atnaujintą ugdymo turinį,  kad mokyklų vadovams ir mokytojams pavyktų sklandžiau valdyti šį procesą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itin padidinti teigiamą gero mokymo(si) poveikį Lietuvos švietimo institucijose besimokantiems vaikams, mokiniams, studentams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9E452-BCE1-AF48-8F60-35E748EA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AC393-950A-2E49-AEA3-D26E8A49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5598F-3BBC-B74C-8ACA-74B9F8DF1D43}"/>
              </a:ext>
            </a:extLst>
          </p:cNvPr>
          <p:cNvSpPr txBox="1"/>
          <p:nvPr/>
        </p:nvSpPr>
        <p:spPr>
          <a:xfrm>
            <a:off x="6342435" y="1682885"/>
            <a:ext cx="4004724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Picture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26834-F5D9-4C41-9081-59BD9E99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02"/>
          <a:stretch/>
        </p:blipFill>
        <p:spPr>
          <a:xfrm>
            <a:off x="6072261" y="1512001"/>
            <a:ext cx="5267739" cy="43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0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612460"/>
            <a:ext cx="6876000" cy="1440000"/>
          </a:xfrm>
        </p:spPr>
        <p:txBody>
          <a:bodyPr/>
          <a:lstStyle/>
          <a:p>
            <a:r>
              <a:rPr lang="lt-LT" sz="3200" dirty="0"/>
              <a:t>Projekto dalyviai taps geresniais, įgijusiais mokymo ir mokymosi lyderystės specialistais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41050"/>
            <a:ext cx="7023528" cy="360000"/>
          </a:xfrm>
        </p:spPr>
        <p:txBody>
          <a:bodyPr/>
          <a:lstStyle/>
          <a:p>
            <a:endParaRPr lang="en-US" dirty="0"/>
          </a:p>
          <a:p>
            <a:r>
              <a:rPr lang="lt-LT" dirty="0"/>
              <a:t>Veiklų aprašymas – 1 rezultatų sritis / 1 rezultatas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56" y="350444"/>
            <a:ext cx="2554276" cy="82539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67" y="321103"/>
            <a:ext cx="1830557" cy="825399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9575524" y="431155"/>
            <a:ext cx="23103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800" dirty="0">
                <a:latin typeface="Verdana" panose="020B0604030504040204" pitchFamily="34" charset="0"/>
                <a:ea typeface="Verdana" panose="020B0604030504040204" pitchFamily="34" charset="0"/>
              </a:rPr>
              <a:t>Finansuojama Europos Sąjungos lėšomis pagal Struktūrinių reformų rėmimo programą ir įgyvendinama Britų Tarybai bendradarbiaujant su Europos Komisija</a:t>
            </a:r>
          </a:p>
        </p:txBody>
      </p:sp>
    </p:spTree>
    <p:extLst>
      <p:ext uri="{BB962C8B-B14F-4D97-AF65-F5344CB8AC3E}">
        <p14:creationId xmlns:p14="http://schemas.microsoft.com/office/powerpoint/2010/main" val="110647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25EC-B2EE-AE45-8CD3-1FD8C286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400663"/>
            <a:ext cx="5995991" cy="474826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lt-LT" dirty="0"/>
              <a:t>Projekto dalyvių grupė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E857-21EA-274E-8B1C-2E9998C13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175" y="1023918"/>
            <a:ext cx="8026676" cy="525671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Bus atrinkta 30 specialistų grupė, pirmaisiais projekto įgyvendinimo metais dalyvausianti mokymo(si) lyderystės mokymuose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Numatoma, kad ją sudarys 20 mokyklų vadovų, 5 mokyklų vadovų pavaduotojai ir 5 kitų Lietuvos švietimo sričių specialistai, įsipareigosiantys dalyvauti pirmaisiais projekto įgyvendinimo metais kuriant mokomosios medžiagos paketą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Sukurtu mokymo medžiagos paketu projekto dalyviai naudosis rengdami antraisiais projekto įgyvendinimo metais kitus Lietuvos mokyklų vadovus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Pirmaisiais projekto metais vyks aštuoni dviejų dienų trukmės mokymai. Projekto dalyvių grupė bus suskirstyta į du pogrupius po 15 žmonių. Kiekvienam 15 žmonių pogrupiui tą pačią savaitę bus organizuoti aštuoni mokymai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6D86F-98E0-9D4A-BFC6-C273ED61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280632"/>
            <a:ext cx="10439999" cy="180000"/>
          </a:xfrm>
        </p:spPr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F688-9FA1-FC49-A588-8ABE7819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EC10E8-6859-1940-9A81-72A6DA05C8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31"/>
          <a:stretch/>
        </p:blipFill>
        <p:spPr>
          <a:xfrm>
            <a:off x="8473938" y="400663"/>
            <a:ext cx="3267149" cy="58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ACF8-010C-614E-AF4A-D18948E3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16448"/>
            <a:ext cx="10944000" cy="400672"/>
          </a:xfrm>
        </p:spPr>
        <p:txBody>
          <a:bodyPr/>
          <a:lstStyle/>
          <a:p>
            <a:r>
              <a:rPr lang="lt-LT" dirty="0"/>
              <a:t>Tęstinio profesinio tobulinimo plano projektas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E5A7-394F-E344-B831-5CBB6321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84497"/>
            <a:ext cx="5013498" cy="4907503"/>
          </a:xfrm>
          <a:ln>
            <a:noFill/>
          </a:ln>
        </p:spPr>
        <p:txBody>
          <a:bodyPr/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Strateginės vizijos ir krypties kūrimas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Vadovavimas pokyčiams ir pokyčių valdymas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Planavimas, stebėsena ir vertinimas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Kitų specialistų, kurie antraisiais projekto metais dalyvaus tokiuose mokymuose, kuravimas ir ugdymas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Vadovavimas mokymui ir mokymuisi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53F7A-0A19-6849-B407-AA90A36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4A42D-7BFB-0A42-B17A-F68F1F71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963DC-628B-044F-97CB-5745A8AB5D07}"/>
              </a:ext>
            </a:extLst>
          </p:cNvPr>
          <p:cNvSpPr txBox="1"/>
          <p:nvPr/>
        </p:nvSpPr>
        <p:spPr>
          <a:xfrm>
            <a:off x="632041" y="1160192"/>
            <a:ext cx="9473983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/>
              <a:t>Penki pagrindiniai TPT plano elementai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4CB96-4F6C-EE47-A3E7-B4E3DF169FD3}"/>
              </a:ext>
            </a:extLst>
          </p:cNvPr>
          <p:cNvSpPr txBox="1"/>
          <p:nvPr/>
        </p:nvSpPr>
        <p:spPr>
          <a:xfrm>
            <a:off x="6361889" y="1819072"/>
            <a:ext cx="472611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6820E-925C-F24D-956A-8ECAF804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888" y="1790459"/>
            <a:ext cx="4726111" cy="45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ACF8-010C-614E-AF4A-D18948E3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16448"/>
            <a:ext cx="10944000" cy="400672"/>
          </a:xfrm>
        </p:spPr>
        <p:txBody>
          <a:bodyPr/>
          <a:lstStyle/>
          <a:p>
            <a:r>
              <a:rPr lang="lt-LT" dirty="0"/>
              <a:t>Tęstinio profesinio tobulinimo plano projektas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E5A7-394F-E344-B831-5CBB6321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68800"/>
            <a:ext cx="10944000" cy="4923200"/>
          </a:xfrm>
          <a:noFill/>
          <a:ln>
            <a:noFill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Suprasti mokyklų vadovų vaidmenį tobulinant mokymą ir mokymąsi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Įdiegti atnaujintą, kompetencijomis grįstą ugdymo turinį</a:t>
            </a:r>
          </a:p>
          <a:p>
            <a:endParaRPr lang="lt-L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Kokybiško mokymo ir mokymosi poveikis mokinių pasiekimams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Kas gerina mokymą ir mokymąsi ir kaip tobulinti mokymą(si)</a:t>
            </a:r>
          </a:p>
          <a:p>
            <a:endParaRPr lang="lt-L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Mokymo ir mokymosi stebėsenos ir vertinimo priemonės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Kitų specialistų kuravimas ir ugdymas, rengiant juos tapti veiksmingo mokymo ir mokymosi lyderiais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53F7A-0A19-6849-B407-AA90A36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320088"/>
            <a:ext cx="10439999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4A42D-7BFB-0A42-B17A-F68F1F71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963DC-628B-044F-97CB-5745A8AB5D07}"/>
              </a:ext>
            </a:extLst>
          </p:cNvPr>
          <p:cNvSpPr txBox="1"/>
          <p:nvPr/>
        </p:nvSpPr>
        <p:spPr>
          <a:xfrm>
            <a:off x="648000" y="849833"/>
            <a:ext cx="10944000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/>
              <a:t>Vadovavimas mokymui ir mokymuisi</a:t>
            </a:r>
          </a:p>
        </p:txBody>
      </p:sp>
    </p:spTree>
    <p:extLst>
      <p:ext uri="{BB962C8B-B14F-4D97-AF65-F5344CB8AC3E}">
        <p14:creationId xmlns:p14="http://schemas.microsoft.com/office/powerpoint/2010/main" val="251526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ACF8-010C-614E-AF4A-D18948E3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23456"/>
            <a:ext cx="10944000" cy="40067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lt-LT" dirty="0"/>
              <a:t>Mokomoji išvyka į Velsą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E5A7-394F-E344-B831-5CBB6321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994082"/>
            <a:ext cx="11080174" cy="5138270"/>
          </a:xfrm>
          <a:ln>
            <a:noFill/>
          </a:ln>
        </p:spPr>
        <p:txBody>
          <a:bodyPr/>
          <a:lstStyle/>
          <a:p>
            <a:pPr algn="just"/>
            <a:r>
              <a:rPr lang="lt-LT" sz="2000" dirty="0"/>
              <a:t>Vėl leidus vykti tarptautiniais maršrutais į Jungtinę Karalystę, projekto dalyvių grupei bus surengta savaitės trukmės mokomoji išvyka į Velsą.</a:t>
            </a:r>
          </a:p>
          <a:p>
            <a:pPr algn="just"/>
            <a:r>
              <a:rPr lang="lt-LT" sz="2000" dirty="0"/>
              <a:t>Iš pradžių buvo suplanuota, kad ši išvyka įvyks pirmųjų projekto įgyvendinimo metų pradžioje. Dabar, tikėtina, ji įvyks vėliau – 2021 m. balandžio–gegužės mėn.</a:t>
            </a:r>
          </a:p>
          <a:p>
            <a:pPr algn="just"/>
            <a:r>
              <a:rPr lang="lt-LT" sz="2000" dirty="0"/>
              <a:t>Kodėl verta vykti į Velsą?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Velso teritorija yra panašaus dydžio kaip Lietuvos. Velso gyventojų ir mokyklų skaičius panašus kaip ir Lietuvoje.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Velso mokyklose taip pat yra diegiamas atnaujintas, kompetencijomis grindžiamas turinys.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Velse iš naujo vertinama ir koreguojama mokyklų lyderystės tobulinimo politika.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Pastaruoju dešimtmečiu Velso Vyriausybei susirūpinimą kėlė tai, kad, PISA tyrimo duomenimis, Velso mokinių pasiekimai negerėjo tiek, kiek kaimyninėse Jungtinės Karalystės dalyse.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/>
              <a:t>Mokyklose skatindama mokymo(si) lyderystę, kuria siekiama didinti mokymo ir mokymosi poveikį mokinių pasiekimams, Velso Vyriausybė tikisi greitų teigiamų rezultatų.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53F7A-0A19-6849-B407-AA90A36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301800"/>
            <a:ext cx="10439999" cy="180000"/>
          </a:xfrm>
        </p:spPr>
        <p:txBody>
          <a:bodyPr/>
          <a:lstStyle/>
          <a:p>
            <a:r>
              <a:rPr lang="en-GB" noProof="0" dirty="0"/>
              <a:t>www.britishcouncil.or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4A42D-7BFB-0A42-B17A-F68F1F71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03571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09BEF297-EB7E-4C01-A8AA-E61CD39A57A8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C9A94745-4AF8-432C-80EB-86F652D44848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8F1BC71D-B402-4C6F-8FB0-826FC2432CC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B8320594-7952-4771-A1E7-98F1BABCEC7B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5CA23FF-7338-4623-8B84-200853EF48A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- blue widescreen</Template>
  <TotalTime>1109</TotalTime>
  <Words>1222</Words>
  <Application>Microsoft Office PowerPoint</Application>
  <PresentationFormat>Plačiaekranė</PresentationFormat>
  <Paragraphs>150</Paragraphs>
  <Slides>17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6</vt:i4>
      </vt:variant>
      <vt:variant>
        <vt:lpstr>Skaidrių pavadinimai</vt:lpstr>
      </vt:variant>
      <vt:variant>
        <vt:i4>17</vt:i4>
      </vt:variant>
    </vt:vector>
  </HeadingPairs>
  <TitlesOfParts>
    <vt:vector size="28" baseType="lpstr">
      <vt:lpstr>Arial</vt:lpstr>
      <vt:lpstr>British Council Sans</vt:lpstr>
      <vt:lpstr>British Council Sans Headline</vt:lpstr>
      <vt:lpstr>Calibri</vt:lpstr>
      <vt:lpstr>Verdana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Parama mokyklų vadovams, ugdymo turinio reformos Lietuvoje lyderiams  </vt:lpstr>
      <vt:lpstr>Parama mokyklų vadovams, ugdymo turinio reformos Lietuvoje lyderiams</vt:lpstr>
      <vt:lpstr>Ką daro mokymo ir mokymosi lyderiai?</vt:lpstr>
      <vt:lpstr>Parama mokyklų vadovams, ugdymo turinio reformos Lietuvoje lyderiams</vt:lpstr>
      <vt:lpstr>Projekto dalyviai taps geresniais, įgijusiais mokymo ir mokymosi lyderystės specialistais</vt:lpstr>
      <vt:lpstr>Projekto dalyvių grupė</vt:lpstr>
      <vt:lpstr>Tęstinio profesinio tobulinimo plano projektas (1)</vt:lpstr>
      <vt:lpstr>Tęstinio profesinio tobulinimo plano projektas (2)</vt:lpstr>
      <vt:lpstr>Mokomoji išvyka į Velsą</vt:lpstr>
      <vt:lpstr>Mokymo(si) lyderystės priemonių paketu bus galima naudotis visose Lietuvos mokyklose</vt:lpstr>
      <vt:lpstr>Lietuvos atvejo analizių ir mokymo(si) lyderystės priemonių paketo rengimas </vt:lpstr>
      <vt:lpstr>Projekto dalyviai – įgiję kompetencijų mokyti kitus mokyklų vadovus mokymo ir mokymosi lyderystės</vt:lpstr>
      <vt:lpstr>Kuruojami ir vadovaujami projekto dalyviai bus parengti mokyti kitus Lietuvos mokyklų vadovus </vt:lpstr>
      <vt:lpstr>Švietimo, mokslo ir sporto ministerijos specialistai išmano, kokie galimi įvairūs, su lyderyste mokykloje susiję politiniai sprendimai</vt:lpstr>
      <vt:lpstr>Glaudus bendradarbiavimas su Švietimo, mokslo ir sporto ministerija</vt:lpstr>
      <vt:lpstr>Projekto veiksmų plano projektas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Pevitt, Victoria (EU Region)</dc:creator>
  <cp:lastModifiedBy>Migla Pinkevičienė</cp:lastModifiedBy>
  <cp:revision>128</cp:revision>
  <cp:lastPrinted>2020-06-09T12:13:02Z</cp:lastPrinted>
  <dcterms:created xsi:type="dcterms:W3CDTF">2020-06-08T09:44:15Z</dcterms:created>
  <dcterms:modified xsi:type="dcterms:W3CDTF">2020-06-30T11:16:21Z</dcterms:modified>
</cp:coreProperties>
</file>