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8" r:id="rId3"/>
    <p:sldId id="281" r:id="rId4"/>
    <p:sldId id="274" r:id="rId5"/>
    <p:sldId id="275" r:id="rId6"/>
    <p:sldId id="271" r:id="rId7"/>
    <p:sldId id="270" r:id="rId8"/>
    <p:sldId id="269" r:id="rId9"/>
    <p:sldId id="273" r:id="rId10"/>
    <p:sldId id="268" r:id="rId11"/>
    <p:sldId id="265" r:id="rId12"/>
    <p:sldId id="276" r:id="rId13"/>
    <p:sldId id="277" r:id="rId14"/>
    <p:sldId id="258" r:id="rId15"/>
    <p:sldId id="259" r:id="rId16"/>
    <p:sldId id="260" r:id="rId17"/>
    <p:sldId id="261" r:id="rId18"/>
    <p:sldId id="262" r:id="rId19"/>
    <p:sldId id="263" r:id="rId20"/>
    <p:sldId id="264" r:id="rId21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871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25854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40941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4699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4728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446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215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1018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9872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450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0943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AAAD3-6230-4157-B30D-A32DC1CC3D79}" type="datetimeFigureOut">
              <a:rPr lang="lt-LT" smtClean="0"/>
              <a:t>2020-07-15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B893F-0F37-4327-A503-672C15B5A23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5524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UŽSIENIO KALBOS.</a:t>
            </a:r>
            <a:br>
              <a:rPr lang="lt-LT" dirty="0" smtClean="0"/>
            </a:br>
            <a:r>
              <a:rPr lang="lt-LT" sz="3100" dirty="0" smtClean="0"/>
              <a:t>UGDYMO </a:t>
            </a:r>
            <a:r>
              <a:rPr lang="lt-LT" sz="3100" dirty="0"/>
              <a:t>TURINIO ATNAUJINIMAS</a:t>
            </a:r>
            <a:br>
              <a:rPr lang="lt-LT" sz="3100" dirty="0"/>
            </a:br>
            <a:r>
              <a:rPr lang="lt-LT" sz="3100" dirty="0" smtClean="0"/>
              <a:t>D.Povilaitienė, 2020-07-16</a:t>
            </a:r>
            <a:br>
              <a:rPr lang="lt-LT" sz="3100" dirty="0" smtClean="0"/>
            </a:br>
            <a:endParaRPr lang="lt-LT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Projektas ,,Skaitmeninio ugdymo turinio kūrimas ir diegimas“</a:t>
            </a:r>
            <a:endParaRPr lang="lt-LT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  <p:pic>
        <p:nvPicPr>
          <p:cNvPr id="5" name="Paveikslėlis 5"/>
          <p:cNvPicPr/>
          <p:nvPr/>
        </p:nvPicPr>
        <p:blipFill>
          <a:blip r:embed="rId3"/>
          <a:stretch/>
        </p:blipFill>
        <p:spPr>
          <a:xfrm>
            <a:off x="30290" y="141091"/>
            <a:ext cx="2202390" cy="943650"/>
          </a:xfrm>
          <a:prstGeom prst="rect">
            <a:avLst/>
          </a:prstGeom>
          <a:ln>
            <a:noFill/>
          </a:ln>
        </p:spPr>
      </p:pic>
      <p:pic>
        <p:nvPicPr>
          <p:cNvPr id="6" name="Paveikslėlis 6"/>
          <p:cNvPicPr/>
          <p:nvPr/>
        </p:nvPicPr>
        <p:blipFill>
          <a:blip r:embed="rId4"/>
          <a:stretch/>
        </p:blipFill>
        <p:spPr>
          <a:xfrm>
            <a:off x="3707904" y="544471"/>
            <a:ext cx="1323000" cy="540270"/>
          </a:xfrm>
          <a:prstGeom prst="rect">
            <a:avLst/>
          </a:prstGeom>
          <a:ln w="9360">
            <a:noFill/>
          </a:ln>
        </p:spPr>
      </p:pic>
    </p:spTree>
    <p:extLst>
      <p:ext uri="{BB962C8B-B14F-4D97-AF65-F5344CB8AC3E}">
        <p14:creationId xmlns:p14="http://schemas.microsoft.com/office/powerpoint/2010/main" val="227422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>Tikslas (I UK ir II UK)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11560" y="2147627"/>
            <a:ext cx="8229600" cy="41373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marL="0" indent="0">
              <a:buNone/>
            </a:pPr>
            <a:r>
              <a:rPr lang="lt-LT" sz="2800" b="1" dirty="0" smtClean="0"/>
              <a:t>Pradinis ugdymas (I UK)</a:t>
            </a:r>
          </a:p>
          <a:p>
            <a:pPr marL="0" indent="0">
              <a:buNone/>
            </a:pPr>
            <a:r>
              <a:rPr lang="lt-LT" u="sng" dirty="0" smtClean="0"/>
              <a:t>Pradinio </a:t>
            </a:r>
            <a:r>
              <a:rPr lang="lt-LT" u="sng" dirty="0"/>
              <a:t>ugdymo užsienio kalbos mokymosi tikslas </a:t>
            </a:r>
            <a:r>
              <a:rPr lang="lt-LT" dirty="0"/>
              <a:t>- įgalinti mokinius  </a:t>
            </a:r>
            <a:r>
              <a:rPr lang="lt-LT" b="1" dirty="0"/>
              <a:t>elementariai</a:t>
            </a:r>
            <a:r>
              <a:rPr lang="lt-LT" dirty="0"/>
              <a:t> vartoti užsienio kalbą atliekant įvairias veiklas  realaus gyvenimo situacijose bei įvairiuose  kontekstuose, tobulinant  kalbines komunikacines  ir kitas kompetencijas</a:t>
            </a:r>
            <a:r>
              <a:rPr lang="lt-LT" dirty="0" smtClean="0"/>
              <a:t>.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sz="2900" dirty="0"/>
              <a:t> </a:t>
            </a:r>
            <a:r>
              <a:rPr lang="lt-LT" sz="2900" b="1" dirty="0" smtClean="0"/>
              <a:t>Pagrindinis ugdymas (I UK ir II UK)</a:t>
            </a:r>
          </a:p>
          <a:p>
            <a:pPr marL="0" indent="0">
              <a:buNone/>
            </a:pPr>
            <a:r>
              <a:rPr lang="lt-LT" u="sng" dirty="0"/>
              <a:t>Pagrindinio ugdymo užsienio kalbos mokymosi tikslas </a:t>
            </a:r>
            <a:r>
              <a:rPr lang="lt-LT" dirty="0"/>
              <a:t>- įgalinti mokinius  </a:t>
            </a:r>
            <a:r>
              <a:rPr lang="lt-LT" b="1" dirty="0"/>
              <a:t>toliau siekti aukštesnio kalbos mokėjimo lygio</a:t>
            </a:r>
            <a:r>
              <a:rPr lang="lt-LT" dirty="0"/>
              <a:t>  atliekant įvairias veiklas realaus gyvenimo situacijose bei įvairiuose  kontekstuose, tobulinant kalbines komunikacines ir kitas kompetencijas.</a:t>
            </a:r>
          </a:p>
          <a:p>
            <a:endParaRPr lang="lt-LT" dirty="0"/>
          </a:p>
          <a:p>
            <a:endParaRPr lang="lt-LT" b="1" dirty="0"/>
          </a:p>
          <a:p>
            <a:pPr marL="0" indent="0">
              <a:buNone/>
            </a:pPr>
            <a:endParaRPr lang="lt-LT" sz="2400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18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 fontScale="90000"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>Uždaviniai</a:t>
            </a:r>
            <a:br>
              <a:rPr lang="lt-LT" sz="3200" dirty="0" smtClean="0"/>
            </a:br>
            <a:r>
              <a:rPr lang="lt-LT" sz="3200" b="1" dirty="0" smtClean="0"/>
              <a:t>Pradinis</a:t>
            </a:r>
            <a:r>
              <a:rPr lang="lt-LT" sz="3200" dirty="0" smtClean="0"/>
              <a:t> </a:t>
            </a:r>
            <a:r>
              <a:rPr lang="lt-LT" sz="3200" dirty="0"/>
              <a:t>ugdymas (I UK</a:t>
            </a:r>
            <a:r>
              <a:rPr lang="lt-LT" sz="3200" dirty="0" smtClean="0"/>
              <a:t>)</a:t>
            </a:r>
            <a:r>
              <a:rPr lang="lt-LT" sz="3200" dirty="0"/>
              <a:t/>
            </a:r>
            <a:br>
              <a:rPr lang="lt-LT" sz="3200" dirty="0"/>
            </a:b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marL="0" indent="0">
              <a:buNone/>
            </a:pPr>
            <a:r>
              <a:rPr lang="lt-LT" b="1" dirty="0" smtClean="0"/>
              <a:t>Siekiama</a:t>
            </a:r>
            <a:r>
              <a:rPr lang="lt-LT" b="1" dirty="0"/>
              <a:t>, kad mokiniai</a:t>
            </a:r>
            <a:r>
              <a:rPr lang="lt-LT" dirty="0"/>
              <a:t>:</a:t>
            </a:r>
          </a:p>
          <a:p>
            <a:pPr lvl="0" fontAlgn="base"/>
            <a:r>
              <a:rPr lang="lt-LT" dirty="0"/>
              <a:t>suvoktų užsienio kalbą kaip sociokultūrinės tikrovės dalį ir tarpkultūrinio bendravimo priemonę;</a:t>
            </a:r>
          </a:p>
          <a:p>
            <a:pPr lvl="0" fontAlgn="base"/>
            <a:r>
              <a:rPr lang="lt-LT" dirty="0"/>
              <a:t>suprastų sakytinius ir rašytinius tekstus, tobulindami recepcijos strategijų taikymą; </a:t>
            </a:r>
          </a:p>
          <a:p>
            <a:pPr lvl="0" fontAlgn="base"/>
            <a:r>
              <a:rPr lang="lt-LT" dirty="0"/>
              <a:t>reikštų mintis žodžiu ir raštu, taikydami produkavimo strategijas; </a:t>
            </a:r>
          </a:p>
          <a:p>
            <a:pPr lvl="0" fontAlgn="base"/>
            <a:r>
              <a:rPr lang="lt-LT" dirty="0"/>
              <a:t>bendrautų žodžiu, raštu  gyvai bei virtualioje erdvėje, naudodamiesi interakcijos strategijomis;</a:t>
            </a:r>
          </a:p>
          <a:p>
            <a:pPr lvl="0" fontAlgn="base"/>
            <a:r>
              <a:rPr lang="lt-LT" dirty="0"/>
              <a:t>atpažintų skirtingas kalbas, kalbų atmainas ir kultūras, plėtodami mediacijos strategijų taikymą;</a:t>
            </a:r>
          </a:p>
          <a:p>
            <a:pPr lvl="0" fontAlgn="base"/>
            <a:r>
              <a:rPr lang="lt-LT" dirty="0"/>
              <a:t>gilindami turimas kalbos žinias, motyvuotai spręstų bendravimo metu iškylančias problemas.  </a:t>
            </a:r>
          </a:p>
          <a:p>
            <a:pPr marL="0" indent="0">
              <a:buNone/>
            </a:pPr>
            <a:endParaRPr lang="lt-LT" sz="2400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86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 fontScale="90000"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>Uždaviniai. </a:t>
            </a:r>
            <a:br>
              <a:rPr lang="lt-LT" sz="3200" dirty="0" smtClean="0"/>
            </a:br>
            <a:r>
              <a:rPr lang="lt-LT" sz="3200" b="1" dirty="0" smtClean="0"/>
              <a:t>Pagrindinis </a:t>
            </a:r>
            <a:r>
              <a:rPr lang="lt-LT" sz="3200" dirty="0"/>
              <a:t>ugdymas (I UK, II UK</a:t>
            </a:r>
            <a:r>
              <a:rPr lang="lt-LT" sz="3200" dirty="0" smtClean="0"/>
              <a:t>)</a:t>
            </a:r>
            <a:r>
              <a:rPr lang="lt-LT" sz="3200" dirty="0"/>
              <a:t/>
            </a:r>
            <a:br>
              <a:rPr lang="lt-LT" sz="3200" dirty="0"/>
            </a:b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marL="0" indent="0">
              <a:buNone/>
            </a:pPr>
            <a:r>
              <a:rPr lang="lt-LT" b="1" dirty="0"/>
              <a:t>Siekiama, kad mokiniai</a:t>
            </a:r>
            <a:r>
              <a:rPr lang="lt-LT" dirty="0"/>
              <a:t>:</a:t>
            </a:r>
          </a:p>
          <a:p>
            <a:pPr lvl="0" fontAlgn="base"/>
            <a:r>
              <a:rPr lang="lt-LT" dirty="0"/>
              <a:t>suvoktų užsienio kalbą kaip sociokultūrinės tikrovės dalį, tarpkultūrinio bendravimo, mokymosi ir pažinimo priemonę;</a:t>
            </a:r>
          </a:p>
          <a:p>
            <a:pPr lvl="0" fontAlgn="base"/>
            <a:r>
              <a:rPr lang="lt-LT" dirty="0"/>
              <a:t>priimtų, suprastų ir gerbtų kitas kalbas ir kultūras;</a:t>
            </a:r>
          </a:p>
          <a:p>
            <a:pPr lvl="0" fontAlgn="base"/>
            <a:r>
              <a:rPr lang="lt-LT" dirty="0"/>
              <a:t>plėtotų kalbos žinias, ugdytųsi lingvistines ir kitas kompetencijas, būtinas sėkmingai bendrauti skirtinguose kontekstuose ir skirtingais tikslais;</a:t>
            </a:r>
          </a:p>
          <a:p>
            <a:pPr lvl="0" fontAlgn="base"/>
            <a:r>
              <a:rPr lang="lt-LT" dirty="0"/>
              <a:t>bendrautų raštu ir žodžiu, suprastų ir  kurtų įvairius sakytinius, rašytinius ir audiovizualinius tekstus, taip pat ir pasinaudodami informacinėmis technologijomis;</a:t>
            </a:r>
          </a:p>
          <a:p>
            <a:pPr lvl="0" fontAlgn="base"/>
            <a:r>
              <a:rPr lang="lt-LT" dirty="0"/>
              <a:t>suvoktų sąsajas tarp kalbos ir kultūros, susipažintų su kitų šalių kultūra, plėtotų tarptautinį sąmoningumą analizuodami kalbas, kultūras, idėjas ir pasaulines problemas;</a:t>
            </a:r>
          </a:p>
          <a:p>
            <a:pPr lvl="0" fontAlgn="base"/>
            <a:r>
              <a:rPr lang="lt-LT" dirty="0"/>
              <a:t>taikytų tinkamas strategijas suprasdami ir kurdami sakytinius ir/ar rašytinius tekstus, bendraudami žodžiu ir raštu, virtualioje erdvėje, tarpininkaudami;</a:t>
            </a:r>
          </a:p>
          <a:p>
            <a:pPr lvl="0" fontAlgn="base"/>
            <a:r>
              <a:rPr lang="lt-LT" dirty="0"/>
              <a:t>ugdytųsi gebėjimus ir norą mokytis kalbų visą gyvenimą.</a:t>
            </a:r>
            <a:r>
              <a:rPr lang="lt-LT" i="1" dirty="0"/>
              <a:t> </a:t>
            </a:r>
            <a:endParaRPr lang="lt-LT" dirty="0"/>
          </a:p>
          <a:p>
            <a:pPr marL="0" indent="0">
              <a:buNone/>
            </a:pPr>
            <a:endParaRPr lang="lt-LT" sz="2400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091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 fontScale="90000"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>(Bendrųjų) </a:t>
            </a:r>
            <a:r>
              <a:rPr lang="lt-LT" sz="3200" dirty="0"/>
              <a:t>kompetencijų raiška Užsienio kalbos dalyku</a:t>
            </a:r>
            <a:br>
              <a:rPr lang="lt-LT" sz="3200" dirty="0"/>
            </a:br>
            <a:r>
              <a:rPr lang="lt-LT" sz="3200" dirty="0"/>
              <a:t>(B1 lygio pavyzdžiai) </a:t>
            </a:r>
            <a:br>
              <a:rPr lang="lt-LT" sz="3200" dirty="0"/>
            </a:b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marL="0" indent="0">
              <a:buNone/>
            </a:pPr>
            <a:r>
              <a:rPr lang="lt-LT" sz="2800" b="1" dirty="0"/>
              <a:t>KOMPETENCIJOS:</a:t>
            </a:r>
            <a:endParaRPr lang="lt-LT" sz="2400" dirty="0"/>
          </a:p>
          <a:p>
            <a:pPr lvl="1">
              <a:buFont typeface="Wingdings" pitchFamily="2" charset="2"/>
              <a:buChar char="§"/>
            </a:pPr>
            <a:r>
              <a:rPr lang="lt-LT" dirty="0"/>
              <a:t>PAŽINIMO 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/>
              <a:t>SOCIALINĖ, EMOCINĖ IR SVEIKOS GYVENSENOS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/>
              <a:t>KŪRYBIŠKUMO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/>
              <a:t>PILIETIŠKUMO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/>
              <a:t>KULTŪRINĖ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/>
              <a:t>KOMUNIKAVIMO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213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lt-LT" sz="2400" b="1" dirty="0" smtClean="0"/>
              <a:t>PAŽINIMO kompetencija (1) – Dalyko žinios ir gebėjimai</a:t>
            </a:r>
            <a:endParaRPr lang="lt-LT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18457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lt-LT" sz="1900" dirty="0">
                <a:solidFill>
                  <a:prstClr val="black"/>
                </a:solidFill>
              </a:rPr>
              <a:t>Žino ir taiko užsienio kalbos </a:t>
            </a:r>
            <a:r>
              <a:rPr lang="lt-LT" sz="1900" b="1" dirty="0">
                <a:solidFill>
                  <a:srgbClr val="0070C0"/>
                </a:solidFill>
              </a:rPr>
              <a:t>kalbinius išteklius </a:t>
            </a:r>
            <a:r>
              <a:rPr lang="lt-LT" sz="1900" dirty="0">
                <a:solidFill>
                  <a:prstClr val="black"/>
                </a:solidFill>
              </a:rPr>
              <a:t>reikalingus atlikti </a:t>
            </a:r>
            <a:r>
              <a:rPr lang="lt-LT" sz="1900" b="1" dirty="0">
                <a:solidFill>
                  <a:srgbClr val="00B050"/>
                </a:solidFill>
              </a:rPr>
              <a:t>kalbines veiklas </a:t>
            </a:r>
            <a:r>
              <a:rPr lang="lt-LT" sz="1900" dirty="0">
                <a:solidFill>
                  <a:prstClr val="black"/>
                </a:solidFill>
              </a:rPr>
              <a:t>siekiant realizuoti įvairias </a:t>
            </a:r>
            <a:r>
              <a:rPr lang="lt-LT" sz="1900" b="1" dirty="0">
                <a:solidFill>
                  <a:srgbClr val="F79646"/>
                </a:solidFill>
              </a:rPr>
              <a:t>komunikacines intencijas </a:t>
            </a:r>
            <a:r>
              <a:rPr lang="lt-LT" sz="1900" dirty="0">
                <a:solidFill>
                  <a:prstClr val="black"/>
                </a:solidFill>
              </a:rPr>
              <a:t>įvairiuose </a:t>
            </a:r>
            <a:r>
              <a:rPr lang="lt-LT" sz="1900" b="1" dirty="0">
                <a:solidFill>
                  <a:srgbClr val="7030A0"/>
                </a:solidFill>
              </a:rPr>
              <a:t>kalbos vartojimo kontekstuose. </a:t>
            </a:r>
          </a:p>
          <a:p>
            <a:pPr marL="0" lvl="0" indent="0">
              <a:spcBef>
                <a:spcPts val="0"/>
              </a:spcBef>
              <a:buNone/>
            </a:pPr>
            <a:endParaRPr lang="lt-LT" sz="1800" dirty="0">
              <a:solidFill>
                <a:prstClr val="black"/>
              </a:solidFill>
            </a:endParaRPr>
          </a:p>
          <a:p>
            <a:pPr marL="285750" lvl="0" indent="-285750">
              <a:spcBef>
                <a:spcPts val="0"/>
              </a:spcBef>
              <a:buFont typeface="Wingdings" pitchFamily="2" charset="2"/>
              <a:buChar char="q"/>
            </a:pPr>
            <a:r>
              <a:rPr lang="lt-LT" sz="1900" b="1" dirty="0">
                <a:solidFill>
                  <a:srgbClr val="0070C0"/>
                </a:solidFill>
              </a:rPr>
              <a:t>Kalbiniai ištekliai </a:t>
            </a:r>
            <a:r>
              <a:rPr lang="lt-LT" sz="1900" dirty="0">
                <a:solidFill>
                  <a:prstClr val="black"/>
                </a:solidFill>
              </a:rPr>
              <a:t>apima 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lt-LT" sz="1900" dirty="0">
                <a:solidFill>
                  <a:prstClr val="black"/>
                </a:solidFill>
              </a:rPr>
              <a:t>lingvistines (leksines, gramatines, </a:t>
            </a:r>
            <a:r>
              <a:rPr lang="lt-LT" sz="1900" dirty="0" err="1">
                <a:solidFill>
                  <a:prstClr val="black"/>
                </a:solidFill>
              </a:rPr>
              <a:t>fonologines</a:t>
            </a:r>
            <a:r>
              <a:rPr lang="lt-LT" sz="1900" dirty="0">
                <a:solidFill>
                  <a:prstClr val="black"/>
                </a:solidFill>
              </a:rPr>
              <a:t>, </a:t>
            </a:r>
            <a:r>
              <a:rPr lang="lt-LT" sz="1900" dirty="0" err="1">
                <a:solidFill>
                  <a:prstClr val="black"/>
                </a:solidFill>
              </a:rPr>
              <a:t>ortografines</a:t>
            </a:r>
            <a:r>
              <a:rPr lang="lt-LT" sz="1900" dirty="0">
                <a:solidFill>
                  <a:prstClr val="black"/>
                </a:solidFill>
              </a:rPr>
              <a:t>), </a:t>
            </a:r>
            <a:r>
              <a:rPr lang="lt-LT" sz="1900" dirty="0" err="1">
                <a:solidFill>
                  <a:prstClr val="black"/>
                </a:solidFill>
              </a:rPr>
              <a:t>sociolingvistines</a:t>
            </a:r>
            <a:r>
              <a:rPr lang="lt-LT" sz="1900" dirty="0">
                <a:solidFill>
                  <a:prstClr val="black"/>
                </a:solidFill>
              </a:rPr>
              <a:t>, pragmatines žinias ir gebėjimus;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lt-LT" sz="1900" dirty="0">
                <a:solidFill>
                  <a:prstClr val="black"/>
                </a:solidFill>
              </a:rPr>
              <a:t>abstrakčiąsias sąvokas (</a:t>
            </a:r>
            <a:r>
              <a:rPr lang="lt-LT" sz="1900" dirty="0" err="1">
                <a:solidFill>
                  <a:prstClr val="black"/>
                </a:solidFill>
              </a:rPr>
              <a:t>žr</a:t>
            </a:r>
            <a:r>
              <a:rPr lang="lt-LT" sz="1900" dirty="0">
                <a:solidFill>
                  <a:prstClr val="black"/>
                </a:solidFill>
              </a:rPr>
              <a:t>. sąrašą);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lt-LT" sz="1900" dirty="0">
                <a:solidFill>
                  <a:prstClr val="black"/>
                </a:solidFill>
              </a:rPr>
              <a:t>konkrečiąsias sąvokas (</a:t>
            </a:r>
            <a:r>
              <a:rPr lang="lt-LT" sz="1900" dirty="0" err="1">
                <a:solidFill>
                  <a:prstClr val="black"/>
                </a:solidFill>
              </a:rPr>
              <a:t>žr</a:t>
            </a:r>
            <a:r>
              <a:rPr lang="lt-LT" sz="1900" dirty="0">
                <a:solidFill>
                  <a:prstClr val="black"/>
                </a:solidFill>
              </a:rPr>
              <a:t>. sąrašą);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lt-LT" sz="1900" dirty="0">
                <a:solidFill>
                  <a:prstClr val="black"/>
                </a:solidFill>
              </a:rPr>
              <a:t>kalbos pažinimo sąvokas ir terminus (</a:t>
            </a:r>
            <a:r>
              <a:rPr lang="lt-LT" sz="1900" dirty="0" err="1">
                <a:solidFill>
                  <a:prstClr val="black"/>
                </a:solidFill>
              </a:rPr>
              <a:t>žr</a:t>
            </a:r>
            <a:r>
              <a:rPr lang="lt-LT" sz="1900" dirty="0">
                <a:solidFill>
                  <a:prstClr val="black"/>
                </a:solidFill>
              </a:rPr>
              <a:t>. sąrašą).</a:t>
            </a:r>
          </a:p>
          <a:p>
            <a:pPr marL="0" lvl="0" indent="0">
              <a:spcBef>
                <a:spcPts val="0"/>
              </a:spcBef>
              <a:buNone/>
            </a:pPr>
            <a:endParaRPr lang="lt-LT" sz="1900" dirty="0">
              <a:solidFill>
                <a:prstClr val="black"/>
              </a:solidFill>
            </a:endParaRPr>
          </a:p>
          <a:p>
            <a:pPr marL="285750" lvl="0" indent="-285750">
              <a:spcBef>
                <a:spcPts val="0"/>
              </a:spcBef>
              <a:buFont typeface="Wingdings" pitchFamily="2" charset="2"/>
              <a:buChar char="q"/>
            </a:pPr>
            <a:r>
              <a:rPr lang="lt-LT" sz="1900" b="1" dirty="0">
                <a:solidFill>
                  <a:srgbClr val="00B050"/>
                </a:solidFill>
              </a:rPr>
              <a:t>Kalbinės veiklos </a:t>
            </a:r>
            <a:r>
              <a:rPr lang="lt-LT" sz="1900" dirty="0">
                <a:solidFill>
                  <a:prstClr val="black"/>
                </a:solidFill>
              </a:rPr>
              <a:t>apima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lt-LT" sz="1900" dirty="0">
                <a:solidFill>
                  <a:prstClr val="black"/>
                </a:solidFill>
              </a:rPr>
              <a:t>supratimą / recepciją; 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lt-LT" sz="1900" dirty="0">
                <a:solidFill>
                  <a:prstClr val="black"/>
                </a:solidFill>
              </a:rPr>
              <a:t>raišką / produkavimą;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lt-LT" sz="1900" dirty="0">
                <a:solidFill>
                  <a:prstClr val="black"/>
                </a:solidFill>
              </a:rPr>
              <a:t>sąveiką / </a:t>
            </a:r>
            <a:r>
              <a:rPr lang="lt-LT" sz="1900" dirty="0" err="1">
                <a:solidFill>
                  <a:prstClr val="black"/>
                </a:solidFill>
              </a:rPr>
              <a:t>interakciją</a:t>
            </a:r>
            <a:r>
              <a:rPr lang="lt-LT" sz="1900" dirty="0">
                <a:solidFill>
                  <a:prstClr val="black"/>
                </a:solidFill>
              </a:rPr>
              <a:t>;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lt-LT" sz="1900" dirty="0">
                <a:solidFill>
                  <a:prstClr val="black"/>
                </a:solidFill>
              </a:rPr>
              <a:t>tarpininkavimą / </a:t>
            </a:r>
            <a:r>
              <a:rPr lang="lt-LT" sz="1900" dirty="0" err="1">
                <a:solidFill>
                  <a:prstClr val="black"/>
                </a:solidFill>
              </a:rPr>
              <a:t>mediaciją</a:t>
            </a:r>
            <a:r>
              <a:rPr lang="lt-LT" sz="1900" dirty="0">
                <a:solidFill>
                  <a:prstClr val="black"/>
                </a:solidFill>
              </a:rPr>
              <a:t>.</a:t>
            </a:r>
          </a:p>
          <a:p>
            <a:pPr marL="285750" lvl="0" indent="-285750">
              <a:spcBef>
                <a:spcPts val="0"/>
              </a:spcBef>
              <a:buFontTx/>
              <a:buChar char="-"/>
            </a:pPr>
            <a:endParaRPr lang="lt-LT" sz="1900" dirty="0">
              <a:solidFill>
                <a:prstClr val="black"/>
              </a:solidFill>
            </a:endParaRPr>
          </a:p>
          <a:p>
            <a:pPr marL="285750" lvl="0" indent="-285750">
              <a:spcBef>
                <a:spcPts val="0"/>
              </a:spcBef>
              <a:buFont typeface="Wingdings" pitchFamily="2" charset="2"/>
              <a:buChar char="q"/>
            </a:pPr>
            <a:r>
              <a:rPr lang="lt-LT" sz="1900" b="1" dirty="0">
                <a:solidFill>
                  <a:srgbClr val="F79646"/>
                </a:solidFill>
              </a:rPr>
              <a:t>Komunikacinės intencijos </a:t>
            </a:r>
            <a:r>
              <a:rPr lang="lt-LT" sz="1900" dirty="0">
                <a:solidFill>
                  <a:prstClr val="black"/>
                </a:solidFill>
              </a:rPr>
              <a:t>apima </a:t>
            </a:r>
            <a:r>
              <a:rPr lang="lt-LT" sz="1900" dirty="0" err="1">
                <a:solidFill>
                  <a:prstClr val="black"/>
                </a:solidFill>
              </a:rPr>
              <a:t>mikro-intencijas</a:t>
            </a:r>
            <a:r>
              <a:rPr lang="lt-LT" sz="1900" dirty="0">
                <a:solidFill>
                  <a:prstClr val="black"/>
                </a:solidFill>
              </a:rPr>
              <a:t> ir makro-intencijas (</a:t>
            </a:r>
            <a:r>
              <a:rPr lang="lt-LT" sz="1900" dirty="0" err="1">
                <a:solidFill>
                  <a:prstClr val="black"/>
                </a:solidFill>
              </a:rPr>
              <a:t>žr</a:t>
            </a:r>
            <a:r>
              <a:rPr lang="lt-LT" sz="1900" dirty="0">
                <a:solidFill>
                  <a:prstClr val="black"/>
                </a:solidFill>
              </a:rPr>
              <a:t>. sąrašą</a:t>
            </a:r>
            <a:r>
              <a:rPr lang="lt-LT" sz="1900" dirty="0" smtClean="0">
                <a:solidFill>
                  <a:prstClr val="black"/>
                </a:solidFill>
              </a:rPr>
              <a:t>).</a:t>
            </a:r>
          </a:p>
          <a:p>
            <a:pPr marL="0" lvl="0" indent="0">
              <a:spcBef>
                <a:spcPts val="0"/>
              </a:spcBef>
              <a:buNone/>
            </a:pPr>
            <a:endParaRPr lang="lt-LT" sz="1900" dirty="0">
              <a:solidFill>
                <a:prstClr val="black"/>
              </a:solidFill>
            </a:endParaRPr>
          </a:p>
          <a:p>
            <a:pPr marL="285750" lvl="0" indent="-285750">
              <a:spcBef>
                <a:spcPts val="0"/>
              </a:spcBef>
              <a:buFont typeface="Wingdings" pitchFamily="2" charset="2"/>
              <a:buChar char="q"/>
            </a:pPr>
            <a:r>
              <a:rPr lang="lt-LT" sz="1900" b="1" dirty="0">
                <a:solidFill>
                  <a:srgbClr val="7030A0"/>
                </a:solidFill>
              </a:rPr>
              <a:t>Kalbos vartojimo kontekstai </a:t>
            </a:r>
            <a:r>
              <a:rPr lang="lt-LT" sz="1900" dirty="0">
                <a:solidFill>
                  <a:prstClr val="black"/>
                </a:solidFill>
              </a:rPr>
              <a:t>apima asmeninio gyvenimo, </a:t>
            </a:r>
            <a:r>
              <a:rPr lang="lt-LT" sz="1900" dirty="0" err="1">
                <a:solidFill>
                  <a:prstClr val="black"/>
                </a:solidFill>
              </a:rPr>
              <a:t>mokymo(si</a:t>
            </a:r>
            <a:r>
              <a:rPr lang="lt-LT" sz="1900" dirty="0">
                <a:solidFill>
                  <a:prstClr val="black"/>
                </a:solidFill>
              </a:rPr>
              <a:t>) bei viešosios veiklos sritis, situacijas, temas, </a:t>
            </a:r>
            <a:r>
              <a:rPr lang="lt-LT" sz="1900" dirty="0" err="1">
                <a:solidFill>
                  <a:prstClr val="black"/>
                </a:solidFill>
              </a:rPr>
              <a:t>potemes</a:t>
            </a:r>
            <a:r>
              <a:rPr lang="lt-LT" sz="1900" dirty="0">
                <a:solidFill>
                  <a:prstClr val="black"/>
                </a:solidFill>
              </a:rPr>
              <a:t> (</a:t>
            </a:r>
            <a:r>
              <a:rPr lang="lt-LT" sz="1900" dirty="0" err="1">
                <a:solidFill>
                  <a:prstClr val="black"/>
                </a:solidFill>
              </a:rPr>
              <a:t>žr</a:t>
            </a:r>
            <a:r>
              <a:rPr lang="lt-LT" sz="1900" dirty="0">
                <a:solidFill>
                  <a:prstClr val="black"/>
                </a:solidFill>
              </a:rPr>
              <a:t>. sąrašą</a:t>
            </a:r>
            <a:r>
              <a:rPr lang="lt-LT" sz="1900" dirty="0" smtClean="0">
                <a:solidFill>
                  <a:prstClr val="black"/>
                </a:solidFill>
              </a:rPr>
              <a:t>).</a:t>
            </a:r>
          </a:p>
          <a:p>
            <a:pPr marL="285750" lvl="0" indent="-285750">
              <a:spcBef>
                <a:spcPts val="0"/>
              </a:spcBef>
              <a:buFont typeface="Wingdings" pitchFamily="2" charset="2"/>
              <a:buChar char="q"/>
            </a:pPr>
            <a:endParaRPr lang="lt-LT" sz="1800" dirty="0" smtClean="0">
              <a:solidFill>
                <a:prstClr val="black"/>
              </a:solidFill>
            </a:endParaRPr>
          </a:p>
          <a:p>
            <a:pPr marL="285750" lvl="0" indent="-285750">
              <a:spcBef>
                <a:spcPts val="0"/>
              </a:spcBef>
              <a:buFont typeface="Wingdings" pitchFamily="2" charset="2"/>
              <a:buChar char="q"/>
            </a:pPr>
            <a:endParaRPr lang="lt-LT" sz="1800" dirty="0">
              <a:solidFill>
                <a:prstClr val="black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6118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lt-LT" sz="2400" b="1" dirty="0" smtClean="0"/>
              <a:t>PAŽINIMO kompetencija (2) </a:t>
            </a:r>
            <a:endParaRPr lang="lt-LT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lt-LT" sz="2000" b="1" dirty="0" smtClean="0"/>
              <a:t>Kritinis mąstymas: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lt-LT" sz="2000" dirty="0" smtClean="0"/>
              <a:t>Taiko kalbų mokymuisi būdingas mąstymo formas, </a:t>
            </a:r>
            <a:r>
              <a:rPr lang="lt-LT" sz="2000" dirty="0" err="1" smtClean="0"/>
              <a:t>pvz</a:t>
            </a:r>
            <a:r>
              <a:rPr lang="lt-LT" sz="2000" dirty="0" smtClean="0"/>
              <a:t>.,</a:t>
            </a:r>
          </a:p>
          <a:p>
            <a:pPr lvl="2">
              <a:spcBef>
                <a:spcPts val="0"/>
              </a:spcBef>
              <a:buFontTx/>
              <a:buChar char="-"/>
            </a:pPr>
            <a:r>
              <a:rPr lang="lt-LT" sz="2000" dirty="0" smtClean="0"/>
              <a:t>klausydamas ir skaitydamas  analizuoja, vertina tekstus turinio ir sandaros požiūriu;</a:t>
            </a:r>
          </a:p>
          <a:p>
            <a:pPr lvl="2">
              <a:spcBef>
                <a:spcPts val="0"/>
              </a:spcBef>
              <a:buFontTx/>
              <a:buChar char="-"/>
            </a:pPr>
            <a:r>
              <a:rPr lang="lt-LT" sz="2000" dirty="0" smtClean="0"/>
              <a:t>kalbėdamas ir rašydamas taiko turimas žinias ir gebėjimus naujuose kontekstuose.</a:t>
            </a:r>
          </a:p>
          <a:p>
            <a:pPr lvl="1">
              <a:spcBef>
                <a:spcPts val="0"/>
              </a:spcBef>
              <a:buFontTx/>
              <a:buChar char="-"/>
            </a:pPr>
            <a:endParaRPr lang="lt-LT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lt-LT" sz="2000" b="1" dirty="0" smtClean="0"/>
              <a:t>Problemų sprendimas:</a:t>
            </a:r>
          </a:p>
          <a:p>
            <a:pPr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lt-LT" sz="2000" dirty="0"/>
              <a:t>K</a:t>
            </a:r>
            <a:r>
              <a:rPr lang="lt-LT" sz="2000" dirty="0" smtClean="0"/>
              <a:t>elia klausimus, identifikuoja problemas;</a:t>
            </a:r>
          </a:p>
          <a:p>
            <a:pPr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lt-LT" sz="2000" dirty="0"/>
              <a:t>S</a:t>
            </a:r>
            <a:r>
              <a:rPr lang="lt-LT" sz="2000" dirty="0" smtClean="0"/>
              <a:t>iūlo problemų sprendimo būdus, įgyvendina idėjas.</a:t>
            </a:r>
          </a:p>
          <a:p>
            <a:pPr marL="400050" lvl="1" indent="0">
              <a:spcBef>
                <a:spcPts val="0"/>
              </a:spcBef>
              <a:buNone/>
            </a:pPr>
            <a:endParaRPr lang="lt-LT" sz="2000" dirty="0"/>
          </a:p>
          <a:p>
            <a:pPr marL="0" indent="0">
              <a:spcBef>
                <a:spcPts val="0"/>
              </a:spcBef>
              <a:buNone/>
            </a:pPr>
            <a:r>
              <a:rPr lang="lt-LT" sz="2000" b="1" dirty="0" smtClean="0"/>
              <a:t>Mokėjimas mokytis:</a:t>
            </a:r>
            <a:endParaRPr lang="lt-LT" sz="2000" dirty="0" smtClean="0"/>
          </a:p>
          <a:p>
            <a:pPr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lt-LT" sz="2000" dirty="0" smtClean="0"/>
              <a:t>Reflektuoja mokymosi procesą ir mąstymą. </a:t>
            </a:r>
          </a:p>
          <a:p>
            <a:pPr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lt-LT" sz="2000" dirty="0" smtClean="0"/>
              <a:t>Savianalizę susieja su mokymosi tikslais.</a:t>
            </a:r>
          </a:p>
          <a:p>
            <a:pPr marL="400050" lvl="1" indent="0">
              <a:spcBef>
                <a:spcPts val="0"/>
              </a:spcBef>
              <a:buNone/>
            </a:pPr>
            <a:endParaRPr lang="lt-LT" sz="2000" dirty="0" smtClean="0"/>
          </a:p>
        </p:txBody>
      </p:sp>
    </p:spTree>
    <p:extLst>
      <p:ext uri="{BB962C8B-B14F-4D97-AF65-F5344CB8AC3E}">
        <p14:creationId xmlns:p14="http://schemas.microsoft.com/office/powerpoint/2010/main" val="313476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lt-LT" sz="2400" b="1" dirty="0" smtClean="0"/>
              <a:t>SOCIALINĖ, EMOCINĖ IR SVEIKOS GYVENSENOS kompetencija</a:t>
            </a:r>
            <a:endParaRPr lang="lt-LT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lt-LT" sz="2000" b="1" dirty="0" smtClean="0"/>
              <a:t>Savimonė ir savitvarda:</a:t>
            </a:r>
          </a:p>
          <a:p>
            <a:pPr>
              <a:spcBef>
                <a:spcPts val="0"/>
              </a:spcBef>
            </a:pPr>
            <a:r>
              <a:rPr lang="lt-LT" sz="2000" dirty="0"/>
              <a:t>Į</a:t>
            </a:r>
            <a:r>
              <a:rPr lang="lt-LT" sz="2000" dirty="0" smtClean="0"/>
              <a:t>vardija emocijas, apibūdina elgesį, vertybes. </a:t>
            </a:r>
          </a:p>
          <a:p>
            <a:pPr>
              <a:spcBef>
                <a:spcPts val="0"/>
              </a:spcBef>
            </a:pPr>
            <a:r>
              <a:rPr lang="lt-LT" sz="2000" dirty="0" smtClean="0"/>
              <a:t>Analizuoja, kaip asmeninės savybės daro įtaką pasirinkimams ir sėkmei.</a:t>
            </a:r>
          </a:p>
          <a:p>
            <a:pPr marL="0" indent="0">
              <a:spcBef>
                <a:spcPts val="0"/>
              </a:spcBef>
              <a:buNone/>
            </a:pPr>
            <a:endParaRPr lang="lt-LT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lt-LT" sz="2000" b="1" dirty="0" err="1" smtClean="0"/>
              <a:t>Empatija</a:t>
            </a:r>
            <a:r>
              <a:rPr lang="lt-LT" sz="2000" b="1" dirty="0" smtClean="0"/>
              <a:t>, socialinis sąmoningumas, tarpusavio santykių kūrimas:</a:t>
            </a:r>
          </a:p>
          <a:p>
            <a:pPr>
              <a:spcBef>
                <a:spcPts val="0"/>
              </a:spcBef>
            </a:pPr>
            <a:r>
              <a:rPr lang="lt-LT" sz="2000" dirty="0" smtClean="0"/>
              <a:t>Analizuoja, kaip žmogaus elgesys veikia kitus žmones. </a:t>
            </a:r>
          </a:p>
          <a:p>
            <a:pPr>
              <a:spcBef>
                <a:spcPts val="0"/>
              </a:spcBef>
            </a:pPr>
            <a:r>
              <a:rPr lang="lt-LT" sz="2000" dirty="0"/>
              <a:t>A</a:t>
            </a:r>
            <a:r>
              <a:rPr lang="lt-LT" sz="2000" dirty="0" smtClean="0"/>
              <a:t>pibūdina savo kaip grupės nario ar lyderio indėlį grupės darbo sėkmei.</a:t>
            </a:r>
          </a:p>
          <a:p>
            <a:pPr>
              <a:spcBef>
                <a:spcPts val="0"/>
              </a:spcBef>
            </a:pPr>
            <a:endParaRPr lang="lt-LT" sz="2000" dirty="0"/>
          </a:p>
          <a:p>
            <a:pPr marL="0" indent="0">
              <a:spcBef>
                <a:spcPts val="0"/>
              </a:spcBef>
              <a:buNone/>
            </a:pPr>
            <a:r>
              <a:rPr lang="lt-LT" sz="2000" b="1" dirty="0" smtClean="0"/>
              <a:t>Atsakingas sprendimų priėmimas:</a:t>
            </a:r>
          </a:p>
          <a:p>
            <a:pPr>
              <a:spcBef>
                <a:spcPts val="0"/>
              </a:spcBef>
            </a:pPr>
            <a:r>
              <a:rPr lang="lt-LT" sz="2000" dirty="0" smtClean="0"/>
              <a:t>Išvengia ir kitiems padeda išvengti neatsakingo elgesio viešoje (fizinėje ar internetinėje) erdvėje, aptaria tai su draugais.</a:t>
            </a:r>
          </a:p>
          <a:p>
            <a:pPr>
              <a:spcBef>
                <a:spcPts val="0"/>
              </a:spcBef>
            </a:pPr>
            <a:r>
              <a:rPr lang="lt-LT" sz="2000" dirty="0" smtClean="0"/>
              <a:t>Planuoja, įgyvendina vietos bendruomenei skirtą projektą bei įvertina savo dalyvavimą jame.</a:t>
            </a:r>
          </a:p>
          <a:p>
            <a:pPr>
              <a:spcBef>
                <a:spcPts val="0"/>
              </a:spcBef>
            </a:pPr>
            <a:endParaRPr lang="lt-LT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lt-LT" sz="2000" b="1" dirty="0" smtClean="0"/>
              <a:t>Rūpinimasis sveikata:</a:t>
            </a:r>
          </a:p>
          <a:p>
            <a:pPr>
              <a:spcBef>
                <a:spcPts val="0"/>
              </a:spcBef>
            </a:pPr>
            <a:r>
              <a:rPr lang="lt-LT" sz="2000" dirty="0" smtClean="0"/>
              <a:t>Suvokia ir apibūdina atsakomybę už sveikatai kenkiančius sprendimus.</a:t>
            </a:r>
          </a:p>
          <a:p>
            <a:pPr>
              <a:spcBef>
                <a:spcPts val="0"/>
              </a:spcBef>
            </a:pPr>
            <a:r>
              <a:rPr lang="lt-LT" sz="2000" dirty="0" smtClean="0"/>
              <a:t>Analizuoja savo fizinės veiklos, gebėjimų, pasiekimų kaitą.</a:t>
            </a:r>
          </a:p>
          <a:p>
            <a:pPr>
              <a:spcBef>
                <a:spcPts val="0"/>
              </a:spcBef>
            </a:pPr>
            <a:r>
              <a:rPr lang="lt-LT" sz="2000" dirty="0" smtClean="0"/>
              <a:t>Paaiškina, kokie produktai naudingi / kenksmingi sveikatai.</a:t>
            </a:r>
          </a:p>
          <a:p>
            <a:pPr marL="0" indent="0">
              <a:spcBef>
                <a:spcPts val="0"/>
              </a:spcBef>
              <a:buNone/>
            </a:pPr>
            <a:endParaRPr lang="lt-LT" sz="2000" b="1" dirty="0" smtClean="0"/>
          </a:p>
          <a:p>
            <a:pPr marL="0" indent="0">
              <a:spcBef>
                <a:spcPts val="0"/>
              </a:spcBef>
              <a:buNone/>
            </a:pPr>
            <a:endParaRPr lang="lt-LT" sz="2000" b="1" dirty="0" smtClean="0"/>
          </a:p>
          <a:p>
            <a:pPr marL="0" indent="0">
              <a:spcBef>
                <a:spcPts val="0"/>
              </a:spcBef>
              <a:buNone/>
            </a:pPr>
            <a:endParaRPr lang="lt-LT" sz="2000" b="1" dirty="0"/>
          </a:p>
        </p:txBody>
      </p:sp>
    </p:spTree>
    <p:extLst>
      <p:ext uri="{BB962C8B-B14F-4D97-AF65-F5344CB8AC3E}">
        <p14:creationId xmlns:p14="http://schemas.microsoft.com/office/powerpoint/2010/main" val="181116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lt-LT" sz="2400" b="1" dirty="0" smtClean="0"/>
              <a:t>KŪRYBIŠKUMO kompetencija</a:t>
            </a:r>
            <a:endParaRPr lang="lt-LT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sz="2200" b="1" dirty="0" smtClean="0"/>
              <a:t>Tyrinėjimas: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Savarankiškai kelia klausimus, problemas, pateikia sprendimo būdus ir juos pagrindžia.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Renka ir kritiškai vertina kūrybai reikalingą informaciją.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Dalinasi žiniomis, idėjomis, patirtimi. Derina savo ir kitų asmenų lūkesčius.</a:t>
            </a:r>
            <a:endParaRPr lang="lt-LT" sz="2200" b="1" dirty="0"/>
          </a:p>
          <a:p>
            <a:pPr>
              <a:spcBef>
                <a:spcPts val="0"/>
              </a:spcBef>
            </a:pPr>
            <a:endParaRPr lang="lt-LT" sz="22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lt-LT" sz="2200" b="1" dirty="0" smtClean="0"/>
              <a:t>Generavimas: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Generuoja idėjas ar problemų sprendimus, teikia alternatyvas.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Argumentuotai pasirenka sprendimus, numato veiksmus jiems įgyvendinti.</a:t>
            </a:r>
            <a:endParaRPr lang="lt-LT" sz="2200" b="1" dirty="0" smtClean="0"/>
          </a:p>
          <a:p>
            <a:pPr>
              <a:spcBef>
                <a:spcPts val="0"/>
              </a:spcBef>
            </a:pPr>
            <a:endParaRPr lang="lt-LT" sz="2200" b="1" dirty="0"/>
          </a:p>
          <a:p>
            <a:pPr marL="0" indent="0">
              <a:spcBef>
                <a:spcPts val="0"/>
              </a:spcBef>
              <a:buNone/>
            </a:pPr>
            <a:r>
              <a:rPr lang="lt-LT" sz="2200" b="1" dirty="0" smtClean="0"/>
              <a:t>Kūrimas: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Kuria savarankiškai, drąsiai išbando įvairias veiklas, priemones.  Žinias ir gebėjimus perkelia į naują kontekstą.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Kūrybinei veiklai renkasi asmeniškai ar socialiai prasmingas temas.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Atsakingai kuria grupėje, laikosi etikos taisyklių, prisitaiko prie kitų asmenų interesų, prisiima atsakomybę už pasirinktą ar priskirtą vaidmenį.</a:t>
            </a:r>
          </a:p>
          <a:p>
            <a:pPr>
              <a:spcBef>
                <a:spcPts val="0"/>
              </a:spcBef>
            </a:pPr>
            <a:endParaRPr lang="lt-LT" sz="2200" b="1" dirty="0"/>
          </a:p>
          <a:p>
            <a:pPr marL="0" indent="0">
              <a:spcBef>
                <a:spcPts val="0"/>
              </a:spcBef>
              <a:buNone/>
            </a:pPr>
            <a:r>
              <a:rPr lang="lt-LT" sz="2200" b="1" dirty="0" smtClean="0"/>
              <a:t>Vertinimas ir refleksija: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Apibūdina savo ir kitų sukurtus kūrinius, vertina juos pagal nurodytus ar pasirinktus kriterijus.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Argumentuotai paaiškina, kas ir kodėl pavyko / nepavyko.</a:t>
            </a:r>
          </a:p>
          <a:p>
            <a:pPr marL="0" indent="0">
              <a:spcBef>
                <a:spcPts val="0"/>
              </a:spcBef>
              <a:buNone/>
            </a:pPr>
            <a:endParaRPr lang="lt-LT" sz="2000" b="1" dirty="0"/>
          </a:p>
        </p:txBody>
      </p:sp>
    </p:spTree>
    <p:extLst>
      <p:ext uri="{BB962C8B-B14F-4D97-AF65-F5344CB8AC3E}">
        <p14:creationId xmlns:p14="http://schemas.microsoft.com/office/powerpoint/2010/main" val="201325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lt-LT" sz="2400" b="1" dirty="0" smtClean="0"/>
              <a:t>PILIETIŠKUMO kompetencija</a:t>
            </a:r>
            <a:endParaRPr lang="lt-LT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lt-LT" sz="2200" b="1" dirty="0" smtClean="0"/>
              <a:t>Pilietinis tapatumas ir pilietinė galia:</a:t>
            </a:r>
          </a:p>
          <a:p>
            <a:pPr>
              <a:spcBef>
                <a:spcPts val="0"/>
              </a:spcBef>
            </a:pPr>
            <a:r>
              <a:rPr lang="lt-LT" sz="2200" dirty="0"/>
              <a:t>A</a:t>
            </a:r>
            <a:r>
              <a:rPr lang="lt-LT" sz="2200" dirty="0" smtClean="0"/>
              <a:t>pibūdina Lietuvos valstybės simbolius ir valstybines šventes.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Nusako piliečio teises ir pareigas. Pateikia pilietiško ir nepilietiško elgesio pavyzdžių. Inicijuoja ir dalyvauja pilietinėse veiklose, jas aptaria, įvertina.</a:t>
            </a:r>
          </a:p>
          <a:p>
            <a:pPr marL="0" indent="0">
              <a:spcBef>
                <a:spcPts val="0"/>
              </a:spcBef>
              <a:buNone/>
            </a:pPr>
            <a:endParaRPr lang="lt-LT" sz="22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lt-LT" sz="2200" b="1" dirty="0" smtClean="0"/>
              <a:t>Gyvenimas bendruomenėje, kuriant demokratišką visuomenę: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Nusako, kaip supranta demokratiją mokykloje, šeimoje, valstybėje.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Rodo pagarbą kito nuomonei, paaiškina savo nuomonę, ieško kompromiso.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Suvokia žiniasklaidos vaidmenį demokratijoje.</a:t>
            </a:r>
            <a:endParaRPr lang="lt-LT" sz="2200" b="1" dirty="0" smtClean="0"/>
          </a:p>
          <a:p>
            <a:pPr marL="0" indent="0">
              <a:spcBef>
                <a:spcPts val="0"/>
              </a:spcBef>
              <a:buNone/>
            </a:pPr>
            <a:endParaRPr lang="lt-LT" sz="2200" b="1" dirty="0"/>
          </a:p>
          <a:p>
            <a:pPr marL="0" indent="0">
              <a:spcBef>
                <a:spcPts val="0"/>
              </a:spcBef>
              <a:buNone/>
            </a:pPr>
            <a:r>
              <a:rPr lang="lt-LT" sz="2200" b="1" dirty="0" smtClean="0"/>
              <a:t>Pagarba žmogaus teisėms ir laisvėms: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Įvardija  institucijas, ginančias žmogaus teises ir laisves. Pateikia žmogaus teisių pažeidimo atvejų pavyzdžių, išsako savo nuomonę apie tai. 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Nusako, kaip supranta solidarumą su šalia esančiais ir viso pasaulio piliečiais. </a:t>
            </a:r>
            <a:endParaRPr lang="lt-LT" sz="2200" b="1" dirty="0" smtClean="0"/>
          </a:p>
          <a:p>
            <a:pPr marL="0" indent="0">
              <a:spcBef>
                <a:spcPts val="0"/>
              </a:spcBef>
              <a:buNone/>
            </a:pPr>
            <a:endParaRPr lang="lt-LT" sz="22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lt-LT" sz="2200" b="1" dirty="0" smtClean="0"/>
              <a:t>Valstybingumo stiprinimas tarptautinėje bendruomenėje: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Įvardija tarptautines organizacijas, kurių narė yra Lietuvos valstybė. Pateikia valstybių bendradarbiavimo pavyzdžių.  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Suvokia žmogiškųjų, kultūros ir gamtos išteklių svarbą valstybei.  Aptaria žmonių elgesį juos tausojant.</a:t>
            </a:r>
          </a:p>
          <a:p>
            <a:pPr>
              <a:spcBef>
                <a:spcPts val="0"/>
              </a:spcBef>
            </a:pPr>
            <a:r>
              <a:rPr lang="lt-LT" sz="2200" dirty="0"/>
              <a:t>A</a:t>
            </a:r>
            <a:r>
              <a:rPr lang="lt-LT" sz="2200" dirty="0" smtClean="0"/>
              <a:t>pibūdina Lietuvos materialųjį ir nematerialųjį paveldą. </a:t>
            </a:r>
          </a:p>
          <a:p>
            <a:pPr marL="0" indent="0">
              <a:spcBef>
                <a:spcPts val="0"/>
              </a:spcBef>
              <a:buNone/>
            </a:pPr>
            <a:endParaRPr lang="lt-LT" sz="2000" b="1" dirty="0"/>
          </a:p>
        </p:txBody>
      </p:sp>
    </p:spTree>
    <p:extLst>
      <p:ext uri="{BB962C8B-B14F-4D97-AF65-F5344CB8AC3E}">
        <p14:creationId xmlns:p14="http://schemas.microsoft.com/office/powerpoint/2010/main" val="189070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lt-LT" sz="2400" b="1" dirty="0" smtClean="0"/>
              <a:t>KULTŪRINĖ kompetencija</a:t>
            </a:r>
            <a:endParaRPr lang="lt-LT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sz="2200" b="1" dirty="0" smtClean="0"/>
              <a:t>Kultūrinis išprusimas: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Apibūdina Lietuvos ir pasirinktų šalių kultūros reiškinius, tradicijas </a:t>
            </a:r>
            <a:r>
              <a:rPr lang="lt-LT" sz="2200" dirty="0" err="1" smtClean="0"/>
              <a:t>etc</a:t>
            </a:r>
            <a:r>
              <a:rPr lang="lt-LT" sz="22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Apibūdina pasirinktus mokslo, meno, kultūros, sporto, visuomenės veikėjus, vertina jų veiklą, pasiekimus.</a:t>
            </a:r>
          </a:p>
          <a:p>
            <a:pPr>
              <a:spcBef>
                <a:spcPts val="0"/>
              </a:spcBef>
            </a:pPr>
            <a:r>
              <a:rPr lang="lt-LT" sz="2200" dirty="0" smtClean="0"/>
              <a:t>Aptaria kultūrinių renginių reikšmę asmeniniame, mokyklos, bendruomenės, šalies gyvenime.</a:t>
            </a:r>
          </a:p>
          <a:p>
            <a:pPr marL="0" indent="0">
              <a:buNone/>
            </a:pPr>
            <a:endParaRPr lang="lt-LT" sz="2200" b="1" dirty="0" smtClean="0"/>
          </a:p>
          <a:p>
            <a:pPr marL="0" indent="0">
              <a:buNone/>
            </a:pPr>
            <a:r>
              <a:rPr lang="lt-LT" sz="2200" b="1" dirty="0" smtClean="0"/>
              <a:t>Kultūrinė raiška:</a:t>
            </a:r>
          </a:p>
          <a:p>
            <a:r>
              <a:rPr lang="lt-LT" sz="2200" dirty="0" smtClean="0"/>
              <a:t>Įgyvendina savo kūrybinius interesus, pristato juos klasėje, mokykloje.</a:t>
            </a:r>
          </a:p>
          <a:p>
            <a:r>
              <a:rPr lang="lt-LT" sz="2200" dirty="0" smtClean="0"/>
              <a:t>Siūlo kultūrinės raiškos idėjas klasės, mokyklos projektams, renginiams, juose dalyvauja, juos aptaria.</a:t>
            </a:r>
          </a:p>
          <a:p>
            <a:endParaRPr lang="lt-LT" sz="2200" dirty="0" smtClean="0"/>
          </a:p>
          <a:p>
            <a:pPr marL="0" indent="0">
              <a:buNone/>
            </a:pPr>
            <a:r>
              <a:rPr lang="lt-LT" sz="2200" b="1" dirty="0" smtClean="0"/>
              <a:t>Kultūrinis sąmoningum</a:t>
            </a:r>
            <a:r>
              <a:rPr lang="lt-LT" sz="2200" b="1" dirty="0"/>
              <a:t>a</a:t>
            </a:r>
            <a:r>
              <a:rPr lang="lt-LT" sz="2200" b="1" dirty="0" smtClean="0"/>
              <a:t>s:</a:t>
            </a:r>
          </a:p>
          <a:p>
            <a:r>
              <a:rPr lang="lt-LT" sz="2200" dirty="0" smtClean="0"/>
              <a:t>Vertina savo šalies ir pasaulio </a:t>
            </a:r>
            <a:r>
              <a:rPr lang="lt-LT" sz="2200" dirty="0" err="1" smtClean="0"/>
              <a:t>daugiakalbiškumą</a:t>
            </a:r>
            <a:r>
              <a:rPr lang="lt-LT" sz="2200" dirty="0" smtClean="0"/>
              <a:t> ir </a:t>
            </a:r>
            <a:r>
              <a:rPr lang="lt-LT" sz="2200" dirty="0" err="1" smtClean="0"/>
              <a:t>daugiakultūriškumą</a:t>
            </a:r>
            <a:r>
              <a:rPr lang="lt-LT" sz="2200" dirty="0" smtClean="0"/>
              <a:t>.  </a:t>
            </a:r>
          </a:p>
          <a:p>
            <a:r>
              <a:rPr lang="lt-LT" sz="2200" dirty="0" smtClean="0"/>
              <a:t>Siekia pažinti ir suprasti kitas kultūras, įvardija ir pagrindžia kultūrinio pažinimo interesus ir prioritetus. </a:t>
            </a:r>
          </a:p>
          <a:p>
            <a:pPr marL="0" indent="0">
              <a:buNone/>
            </a:pPr>
            <a:endParaRPr lang="lt-LT" sz="2000" b="1" dirty="0"/>
          </a:p>
        </p:txBody>
      </p:sp>
    </p:spTree>
    <p:extLst>
      <p:ext uri="{BB962C8B-B14F-4D97-AF65-F5344CB8AC3E}">
        <p14:creationId xmlns:p14="http://schemas.microsoft.com/office/powerpoint/2010/main" val="31919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>Atnaujinant UK BP </a:t>
            </a:r>
            <a:r>
              <a:rPr lang="lt-LT" sz="3200" b="1" dirty="0" smtClean="0"/>
              <a:t>remiamasi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Atnaujinta </a:t>
            </a:r>
            <a:r>
              <a:rPr lang="lt-LT" b="1" dirty="0" smtClean="0"/>
              <a:t>BEKM</a:t>
            </a:r>
            <a:r>
              <a:rPr lang="lt-LT" dirty="0" smtClean="0"/>
              <a:t> versija (2020); </a:t>
            </a:r>
          </a:p>
          <a:p>
            <a:pPr lvl="1">
              <a:buFont typeface="Wingdings" pitchFamily="2" charset="2"/>
              <a:buChar char="§"/>
            </a:pPr>
            <a:r>
              <a:rPr lang="lt-LT" b="1" dirty="0" smtClean="0"/>
              <a:t>Ugdymo kaitos tikslais</a:t>
            </a:r>
            <a:r>
              <a:rPr lang="lt-LT" dirty="0" smtClean="0"/>
              <a:t>: kompetencijų ugdymo, integravimo, vertybinių nuostatų ugdymo, kontekstualumo, kt. ( ,,Bendrųjų programų atnaujinimo gairės“);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 I UK ir II UK </a:t>
            </a:r>
            <a:r>
              <a:rPr lang="lt-LT" b="1" dirty="0" smtClean="0"/>
              <a:t>mokymosi rezultatais</a:t>
            </a:r>
            <a:r>
              <a:rPr lang="lt-LT" dirty="0" smtClean="0"/>
              <a:t>: (VBE), užsienio kalbos mokėjimo lygio nustatymo testų statistika.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6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lt-LT" sz="2400" b="1" dirty="0" smtClean="0"/>
              <a:t>KOMUNIKAVIMO kompetencija</a:t>
            </a:r>
            <a:endParaRPr lang="lt-LT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lt-LT" sz="8000" b="1" dirty="0" smtClean="0"/>
              <a:t>Pranešimo / Teksto kūrimas:</a:t>
            </a:r>
          </a:p>
          <a:p>
            <a:r>
              <a:rPr lang="lt-LT" sz="8000" dirty="0" smtClean="0"/>
              <a:t>Tikslingai pasirenka ir vartoja kalbines ir nekalbines raiškos priemones.</a:t>
            </a:r>
          </a:p>
          <a:p>
            <a:r>
              <a:rPr lang="lt-LT" sz="8000" dirty="0" smtClean="0"/>
              <a:t>Pritaiko raiškos priemones įvairioms situacijoms ir adresatams asmeninio gyvenimo, </a:t>
            </a:r>
            <a:r>
              <a:rPr lang="lt-LT" sz="8000" dirty="0" err="1" smtClean="0"/>
              <a:t>mokymo(si</a:t>
            </a:r>
            <a:r>
              <a:rPr lang="lt-LT" sz="8000" dirty="0" smtClean="0"/>
              <a:t>) ir viešosios veiklos srityse. </a:t>
            </a:r>
          </a:p>
          <a:p>
            <a:r>
              <a:rPr lang="lt-LT" sz="8000" dirty="0" smtClean="0"/>
              <a:t>Komunikuodamas žodžiu ir raštu atskleidžia savo asmenybę.</a:t>
            </a:r>
            <a:endParaRPr lang="lt-LT" sz="8000" b="1" dirty="0"/>
          </a:p>
          <a:p>
            <a:pPr marL="0" indent="0">
              <a:buNone/>
            </a:pPr>
            <a:endParaRPr lang="lt-LT" sz="8000" b="1" dirty="0" smtClean="0"/>
          </a:p>
          <a:p>
            <a:pPr marL="0" indent="0">
              <a:buNone/>
            </a:pPr>
            <a:r>
              <a:rPr lang="lt-LT" sz="8000" b="1" dirty="0" smtClean="0"/>
              <a:t>Pranešimo / Teksto perteikimas ir komunikacinė sąveika:</a:t>
            </a:r>
          </a:p>
          <a:p>
            <a:r>
              <a:rPr lang="lt-LT" sz="8000" dirty="0" smtClean="0"/>
              <a:t>Kalbėdamas ir rašydamas </a:t>
            </a:r>
            <a:r>
              <a:rPr lang="lt-LT" sz="8000" dirty="0"/>
              <a:t>k</a:t>
            </a:r>
            <a:r>
              <a:rPr lang="lt-LT" sz="8000" dirty="0" smtClean="0"/>
              <a:t>omunikuoja gyvai ir skaitmeninėje erdvėje. </a:t>
            </a:r>
          </a:p>
          <a:p>
            <a:r>
              <a:rPr lang="lt-LT" sz="8000" dirty="0" smtClean="0"/>
              <a:t>Sąveikaudamas žodžiu ir raštu atsižvelgia į adresatą ir komunikacinį tikslą.  </a:t>
            </a:r>
          </a:p>
          <a:p>
            <a:r>
              <a:rPr lang="lt-LT" sz="8000" dirty="0" smtClean="0"/>
              <a:t>Kalbėdamas monologu / klausytojams, dialogu / poroje ar grupėje taiko skirtingas </a:t>
            </a:r>
            <a:r>
              <a:rPr lang="lt-LT" sz="8000" dirty="0" err="1" smtClean="0"/>
              <a:t>interakcijos</a:t>
            </a:r>
            <a:r>
              <a:rPr lang="lt-LT" sz="8000" dirty="0" smtClean="0"/>
              <a:t> strategijas.</a:t>
            </a:r>
          </a:p>
          <a:p>
            <a:endParaRPr lang="lt-LT" sz="8000" b="1" dirty="0"/>
          </a:p>
          <a:p>
            <a:pPr marL="0" indent="0">
              <a:buNone/>
            </a:pPr>
            <a:r>
              <a:rPr lang="lt-LT" sz="8000" b="1" dirty="0" smtClean="0"/>
              <a:t>Pranešimo / Teksto interpretavimas ir analizė:</a:t>
            </a:r>
            <a:endParaRPr lang="lt-LT" sz="8000" dirty="0" smtClean="0"/>
          </a:p>
          <a:p>
            <a:r>
              <a:rPr lang="lt-LT" sz="8000" dirty="0"/>
              <a:t>A</a:t>
            </a:r>
            <a:r>
              <a:rPr lang="lt-LT" sz="8000" dirty="0" smtClean="0"/>
              <a:t>tpažįsta, analizuoja ir vertina įvairias komunikavimo intencijas.</a:t>
            </a:r>
          </a:p>
          <a:p>
            <a:r>
              <a:rPr lang="lt-LT" sz="8000" dirty="0"/>
              <a:t>S</a:t>
            </a:r>
            <a:r>
              <a:rPr lang="lt-LT" sz="8000" dirty="0" smtClean="0"/>
              <a:t>upranta asmeninės nuostatos išraišką, skiria faktus ir nuomonę.</a:t>
            </a:r>
          </a:p>
          <a:p>
            <a:r>
              <a:rPr lang="lt-LT" sz="8000" dirty="0" smtClean="0"/>
              <a:t>Kritiškai vertina pranešimus / tekstus. Atpažįsta įžeidžiamo turinio, nepakantumą, smurtą skleidžiančius pranešimus / tekstus.</a:t>
            </a:r>
          </a:p>
          <a:p>
            <a:pPr marL="0" indent="0">
              <a:buNone/>
            </a:pPr>
            <a:endParaRPr lang="lt-LT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93066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>Kalbinės veiklos sritys ( UK BP, </a:t>
            </a:r>
            <a:r>
              <a:rPr lang="lt-LT" sz="3200" b="1" dirty="0" smtClean="0"/>
              <a:t>2008</a:t>
            </a:r>
            <a:r>
              <a:rPr lang="lt-LT" sz="3200" dirty="0" smtClean="0"/>
              <a:t>)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Sakytinio teksto supratimas (</a:t>
            </a:r>
            <a:r>
              <a:rPr lang="lt-LT" b="1" dirty="0" smtClean="0"/>
              <a:t>klausymas</a:t>
            </a:r>
            <a:r>
              <a:rPr lang="lt-LT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Rašytinio teksto supratimas (</a:t>
            </a:r>
            <a:r>
              <a:rPr lang="lt-LT" b="1" dirty="0" smtClean="0"/>
              <a:t>skaitymas</a:t>
            </a:r>
            <a:r>
              <a:rPr lang="lt-LT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Sąveika ir raiška žodžiu (</a:t>
            </a:r>
            <a:r>
              <a:rPr lang="lt-LT" b="1" dirty="0" smtClean="0"/>
              <a:t>kalbėjimas</a:t>
            </a:r>
            <a:r>
              <a:rPr lang="lt-LT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Rašytinio teksto kūrimas (</a:t>
            </a:r>
            <a:r>
              <a:rPr lang="lt-LT" b="1" dirty="0" smtClean="0"/>
              <a:t>rašymas</a:t>
            </a:r>
            <a:r>
              <a:rPr lang="lt-LT" dirty="0" smtClean="0"/>
              <a:t>) 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000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endParaRPr lang="lt-LT" sz="3200" b="1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</a:tabLst>
            </a:pPr>
            <a:r>
              <a:rPr kumimoji="0" lang="lt-LT" altLang="lt-L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MOKYMOSI TURINIO PLANAS _UŽSIENIO KALBOS_PROJEKTAS</a:t>
            </a:r>
            <a:endParaRPr kumimoji="0" lang="lt-LT" altLang="lt-L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8656" y="1600200"/>
            <a:ext cx="554668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0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endParaRPr lang="lt-LT" sz="3200" b="1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0637" y="2104548"/>
            <a:ext cx="6282726" cy="351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4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>Pagrindiniai </a:t>
            </a:r>
            <a:r>
              <a:rPr lang="lt-LT" sz="3200" b="1" dirty="0" smtClean="0"/>
              <a:t>akcentai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marL="457200" lvl="1" indent="0">
              <a:buNone/>
            </a:pPr>
            <a:r>
              <a:rPr lang="lt-LT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Užsienio kalbos vartojimas situacijose</a:t>
            </a:r>
            <a:r>
              <a:rPr lang="lt-LT" b="1" dirty="0" smtClean="0"/>
              <a:t>, maksimaliai priartintose prie realių;</a:t>
            </a:r>
          </a:p>
          <a:p>
            <a:pPr lvl="1">
              <a:buFont typeface="Wingdings" pitchFamily="2" charset="2"/>
              <a:buChar char="§"/>
            </a:pPr>
            <a:r>
              <a:rPr lang="lt-LT" b="1" dirty="0" smtClean="0"/>
              <a:t>Tikslinga</a:t>
            </a:r>
            <a:r>
              <a:rPr lang="lt-LT" dirty="0" smtClean="0"/>
              <a:t> mokymosi turinio </a:t>
            </a:r>
            <a:r>
              <a:rPr lang="lt-LT" b="1" dirty="0" smtClean="0"/>
              <a:t>atranka</a:t>
            </a:r>
            <a:r>
              <a:rPr lang="lt-LT" dirty="0" smtClean="0"/>
              <a:t> siekiant sudaryti sąlygas pasiekti maksimalų rezultatą;</a:t>
            </a:r>
          </a:p>
          <a:p>
            <a:pPr lvl="1">
              <a:buFont typeface="Wingdings" pitchFamily="2" charset="2"/>
              <a:buChar char="§"/>
            </a:pPr>
            <a:r>
              <a:rPr lang="lt-LT" b="1" dirty="0" smtClean="0"/>
              <a:t>Detaliau</a:t>
            </a:r>
            <a:r>
              <a:rPr lang="lt-LT" dirty="0" smtClean="0"/>
              <a:t> </a:t>
            </a:r>
            <a:r>
              <a:rPr lang="lt-LT" b="1" dirty="0" smtClean="0"/>
              <a:t>pateikiamas</a:t>
            </a:r>
            <a:r>
              <a:rPr lang="lt-LT" dirty="0" smtClean="0"/>
              <a:t> mokymosi turinys siekiant sudaryti sąlygas efektyviai mokytis ir sumažinti mokymosi krūvį;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Pakankamai </a:t>
            </a:r>
            <a:r>
              <a:rPr lang="lt-LT" b="1" dirty="0" smtClean="0"/>
              <a:t>detaliai ir aiškiai apibrėžti </a:t>
            </a:r>
            <a:r>
              <a:rPr lang="lt-LT" dirty="0" smtClean="0"/>
              <a:t>mokinių pasiekimai.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797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b="1" dirty="0" smtClean="0"/>
              <a:t>Specifiniai</a:t>
            </a:r>
            <a:r>
              <a:rPr lang="lt-LT" sz="3200" dirty="0" smtClean="0"/>
              <a:t> tikslai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marL="0" indent="0">
              <a:buNone/>
            </a:pPr>
            <a:r>
              <a:rPr lang="lt-LT" sz="2800" b="1" dirty="0" smtClean="0"/>
              <a:t>     I UK, II UK:</a:t>
            </a:r>
            <a:endParaRPr lang="lt-LT" sz="2400" dirty="0"/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Skatinti dalyko ir užsienio kalbos </a:t>
            </a:r>
            <a:r>
              <a:rPr lang="lt-LT" b="1" dirty="0" smtClean="0"/>
              <a:t>integruotą </a:t>
            </a:r>
            <a:r>
              <a:rPr lang="lt-LT" dirty="0" smtClean="0"/>
              <a:t>mokymąsi (30 proc. turinio: moduliai, elementai).</a:t>
            </a:r>
          </a:p>
          <a:p>
            <a:pPr marL="457200" lvl="1" indent="0">
              <a:buNone/>
            </a:pPr>
            <a:r>
              <a:rPr lang="lt-LT" b="1" dirty="0" smtClean="0"/>
              <a:t>I UK: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Plėsti </a:t>
            </a:r>
            <a:r>
              <a:rPr lang="lt-LT" b="1" dirty="0" smtClean="0"/>
              <a:t>grožinio teksto </a:t>
            </a:r>
            <a:r>
              <a:rPr lang="lt-LT" dirty="0" smtClean="0"/>
              <a:t>panaudojimo mokymosi procese galimybes (pagrindinis ugdymas).</a:t>
            </a:r>
          </a:p>
          <a:p>
            <a:pPr marL="457200" lvl="1" indent="0">
              <a:buNone/>
            </a:pPr>
            <a:r>
              <a:rPr lang="lt-LT" b="1" dirty="0" smtClean="0"/>
              <a:t>II UK:</a:t>
            </a:r>
          </a:p>
          <a:p>
            <a:pPr lvl="1">
              <a:buFont typeface="Wingdings" pitchFamily="2" charset="2"/>
              <a:buChar char="§"/>
            </a:pPr>
            <a:r>
              <a:rPr lang="lt-LT" dirty="0" smtClean="0"/>
              <a:t>(5)-6 kl., 7-8 kl. </a:t>
            </a:r>
            <a:r>
              <a:rPr lang="lt-LT" b="1" dirty="0" smtClean="0"/>
              <a:t>detaliau aprašyti pasiekimus </a:t>
            </a:r>
            <a:r>
              <a:rPr lang="lt-LT" dirty="0" smtClean="0"/>
              <a:t>ir detaliau pateikti </a:t>
            </a:r>
            <a:r>
              <a:rPr lang="lt-LT" b="1" dirty="0" smtClean="0"/>
              <a:t>mokymosi turinį </a:t>
            </a:r>
            <a:r>
              <a:rPr lang="lt-LT" dirty="0" smtClean="0"/>
              <a:t>siekiant maksimalaus rezultato esamomis sąlygomis.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982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 fontScale="90000"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b="1" dirty="0" smtClean="0"/>
              <a:t>Siektini kalbos mokėjimo lygiai </a:t>
            </a:r>
            <a:r>
              <a:rPr lang="lt-LT" sz="3200" dirty="0" smtClean="0"/>
              <a:t>koncentruose: </a:t>
            </a:r>
            <a:r>
              <a:rPr lang="lt-LT" sz="3200" b="1" dirty="0" smtClean="0"/>
              <a:t>I UK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marL="457200" lvl="1" indent="0">
              <a:buNone/>
            </a:pPr>
            <a:r>
              <a:rPr lang="lt-LT" b="1" dirty="0" smtClean="0"/>
              <a:t>I UK </a:t>
            </a:r>
            <a:r>
              <a:rPr lang="lt-LT" dirty="0" smtClean="0"/>
              <a:t>(2-10 kl):</a:t>
            </a:r>
          </a:p>
          <a:p>
            <a:pPr marL="457200" lvl="1" indent="0">
              <a:buNone/>
            </a:pPr>
            <a:r>
              <a:rPr lang="lt-LT" dirty="0" smtClean="0"/>
              <a:t>(1)-2 kl. – </a:t>
            </a:r>
            <a:r>
              <a:rPr lang="lt-LT" dirty="0" smtClean="0">
                <a:solidFill>
                  <a:srgbClr val="FF3300"/>
                </a:solidFill>
              </a:rPr>
              <a:t>Prieš- A1</a:t>
            </a:r>
          </a:p>
          <a:p>
            <a:pPr marL="457200" lvl="1" indent="0">
              <a:buNone/>
            </a:pPr>
            <a:r>
              <a:rPr lang="lt-LT" dirty="0" smtClean="0"/>
              <a:t>3-4 kl. – </a:t>
            </a:r>
            <a:r>
              <a:rPr lang="lt-LT" b="1" dirty="0" smtClean="0"/>
              <a:t>A1 </a:t>
            </a:r>
            <a:r>
              <a:rPr lang="lt-LT" dirty="0" smtClean="0"/>
              <a:t>(A1.2)</a:t>
            </a:r>
          </a:p>
          <a:p>
            <a:pPr marL="457200" lvl="1" indent="0">
              <a:buNone/>
            </a:pPr>
            <a:r>
              <a:rPr lang="lt-LT" dirty="0" smtClean="0"/>
              <a:t>5-6 kl. – </a:t>
            </a:r>
            <a:r>
              <a:rPr lang="lt-LT" b="1" dirty="0" smtClean="0"/>
              <a:t>A2</a:t>
            </a:r>
            <a:r>
              <a:rPr lang="lt-LT" dirty="0" smtClean="0"/>
              <a:t> (A2.2)</a:t>
            </a:r>
          </a:p>
          <a:p>
            <a:pPr marL="457200" lvl="1" indent="0">
              <a:buNone/>
            </a:pPr>
            <a:r>
              <a:rPr lang="lt-LT" dirty="0" smtClean="0"/>
              <a:t>7-8 kl. – </a:t>
            </a:r>
            <a:r>
              <a:rPr lang="lt-LT" b="1" dirty="0" smtClean="0"/>
              <a:t>B1.1</a:t>
            </a:r>
          </a:p>
          <a:p>
            <a:pPr marL="457200" lvl="1" indent="0">
              <a:buNone/>
            </a:pPr>
            <a:r>
              <a:rPr lang="lt-LT" dirty="0" smtClean="0"/>
              <a:t>9-10 kl. – </a:t>
            </a:r>
            <a:r>
              <a:rPr lang="lt-LT" b="1" dirty="0" smtClean="0"/>
              <a:t>B1.2/B1+</a:t>
            </a:r>
          </a:p>
          <a:p>
            <a:pPr marL="457200" lvl="1" indent="0">
              <a:buNone/>
            </a:pPr>
            <a:endParaRPr lang="lt-LT" b="1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084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786210"/>
          </a:xfrm>
        </p:spPr>
        <p:txBody>
          <a:bodyPr>
            <a:normAutofit fontScale="90000"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b="1" dirty="0" smtClean="0"/>
              <a:t>Siektini kalbos mokėjimo lygiai </a:t>
            </a:r>
            <a:r>
              <a:rPr lang="lt-LT" sz="3200" dirty="0" smtClean="0"/>
              <a:t>koncentruose: </a:t>
            </a:r>
            <a:r>
              <a:rPr lang="lt-LT" sz="3200" b="1" dirty="0" smtClean="0"/>
              <a:t>II UK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2800" b="1" dirty="0" smtClean="0"/>
          </a:p>
          <a:p>
            <a:pPr marL="457200" lvl="1" indent="0">
              <a:buNone/>
            </a:pPr>
            <a:r>
              <a:rPr lang="lt-LT" b="1" dirty="0" smtClean="0"/>
              <a:t>II UK </a:t>
            </a:r>
            <a:r>
              <a:rPr lang="lt-LT" dirty="0" smtClean="0"/>
              <a:t>(6-10 kl):</a:t>
            </a:r>
          </a:p>
          <a:p>
            <a:pPr marL="457200" lvl="1" indent="0">
              <a:buNone/>
            </a:pPr>
            <a:r>
              <a:rPr lang="lt-LT" dirty="0" smtClean="0"/>
              <a:t>(5)-6 kl. – Prieš-A1/</a:t>
            </a:r>
            <a:r>
              <a:rPr lang="lt-LT" b="1" dirty="0" smtClean="0"/>
              <a:t>A1.1</a:t>
            </a:r>
            <a:r>
              <a:rPr lang="lt-LT" dirty="0" smtClean="0"/>
              <a:t> </a:t>
            </a:r>
          </a:p>
          <a:p>
            <a:pPr marL="457200" lvl="1" indent="0">
              <a:buNone/>
            </a:pPr>
            <a:r>
              <a:rPr lang="lt-LT" dirty="0" smtClean="0"/>
              <a:t>7-8 kl. – A1/</a:t>
            </a:r>
            <a:r>
              <a:rPr lang="lt-LT" b="1" dirty="0" smtClean="0"/>
              <a:t>A2.1</a:t>
            </a:r>
          </a:p>
          <a:p>
            <a:pPr marL="457200" lvl="1" indent="0">
              <a:buNone/>
            </a:pPr>
            <a:r>
              <a:rPr lang="lt-LT" dirty="0" smtClean="0"/>
              <a:t>9-10 kl. – A2/</a:t>
            </a:r>
            <a:r>
              <a:rPr lang="lt-LT" b="1" dirty="0" smtClean="0"/>
              <a:t>A2+</a:t>
            </a:r>
          </a:p>
          <a:p>
            <a:pPr marL="457200" lvl="1" indent="0">
              <a:buNone/>
            </a:pPr>
            <a:endParaRPr lang="lt-LT" b="1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C6753EF-68B9-471E-82F7-07AFE58A05B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92280" y="332656"/>
            <a:ext cx="1462680" cy="560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70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1244</Words>
  <Application>Microsoft Office PowerPoint</Application>
  <PresentationFormat>On-screen Show (4:3)</PresentationFormat>
  <Paragraphs>195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tema</vt:lpstr>
      <vt:lpstr>UŽSIENIO KALBOS. UGDYMO TURINIO ATNAUJINIMAS D.Povilaitienė, 2020-07-16 </vt:lpstr>
      <vt:lpstr>  Atnaujinant UK BP remiamasi</vt:lpstr>
      <vt:lpstr>  Kalbinės veiklos sritys ( UK BP, 2008)</vt:lpstr>
      <vt:lpstr>  </vt:lpstr>
      <vt:lpstr>  </vt:lpstr>
      <vt:lpstr>  Pagrindiniai akcentai</vt:lpstr>
      <vt:lpstr>  Specifiniai tikslai</vt:lpstr>
      <vt:lpstr>  Siektini kalbos mokėjimo lygiai koncentruose: I UK</vt:lpstr>
      <vt:lpstr>  Siektini kalbos mokėjimo lygiai koncentruose: II UK</vt:lpstr>
      <vt:lpstr>  Tikslas (I UK ir II UK)</vt:lpstr>
      <vt:lpstr>  Uždaviniai Pradinis ugdymas (I UK) </vt:lpstr>
      <vt:lpstr>  Uždaviniai.  Pagrindinis ugdymas (I UK, II UK) </vt:lpstr>
      <vt:lpstr>  (Bendrųjų) kompetencijų raiška Užsienio kalbos dalyku (B1 lygio pavyzdžiai)  </vt:lpstr>
      <vt:lpstr>PAŽINIMO kompetencija (1) – Dalyko žinios ir gebėjimai</vt:lpstr>
      <vt:lpstr>PAŽINIMO kompetencija (2) </vt:lpstr>
      <vt:lpstr>SOCIALINĖ, EMOCINĖ IR SVEIKOS GYVENSENOS kompetencija</vt:lpstr>
      <vt:lpstr>KŪRYBIŠKUMO kompetencija</vt:lpstr>
      <vt:lpstr>PILIETIŠKUMO kompetencija</vt:lpstr>
      <vt:lpstr>KULTŪRINĖ kompetencija</vt:lpstr>
      <vt:lpstr>KOMUNIKAVIMO kompetencija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User</dc:creator>
  <cp:lastModifiedBy>DANGUOLE</cp:lastModifiedBy>
  <cp:revision>77</cp:revision>
  <dcterms:created xsi:type="dcterms:W3CDTF">2020-07-14T15:20:23Z</dcterms:created>
  <dcterms:modified xsi:type="dcterms:W3CDTF">2020-07-15T17:04:31Z</dcterms:modified>
</cp:coreProperties>
</file>