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4" r:id="rId2"/>
    <p:sldId id="257" r:id="rId3"/>
    <p:sldId id="270" r:id="rId4"/>
    <p:sldId id="273" r:id="rId5"/>
    <p:sldId id="260" r:id="rId6"/>
    <p:sldId id="261" r:id="rId7"/>
    <p:sldId id="263" r:id="rId8"/>
    <p:sldId id="262" r:id="rId9"/>
    <p:sldId id="268" r:id="rId10"/>
    <p:sldId id="269" r:id="rId11"/>
  </p:sldIdLst>
  <p:sldSz cx="9144000" cy="6858000" type="screen4x3"/>
  <p:notesSz cx="6858000" cy="9144000"/>
  <p:defaultText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Vidutinis stilius 2 – paryškinima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Vidutinis stilius 2 – paryškinima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30" autoAdjust="0"/>
  </p:normalViewPr>
  <p:slideViewPr>
    <p:cSldViewPr>
      <p:cViewPr varScale="1">
        <p:scale>
          <a:sx n="84" d="100"/>
          <a:sy n="84" d="100"/>
        </p:scale>
        <p:origin x="1098" y="78"/>
      </p:cViewPr>
      <p:guideLst>
        <p:guide orient="horz" pos="2160"/>
        <p:guide pos="2880"/>
      </p:guideLst>
    </p:cSldViewPr>
  </p:slideViewPr>
  <p:outlineViewPr>
    <p:cViewPr>
      <p:scale>
        <a:sx n="33" d="100"/>
        <a:sy n="33" d="100"/>
      </p:scale>
      <p:origin x="0" y="-75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Pavadinimo skaidrė">
    <p:spTree>
      <p:nvGrpSpPr>
        <p:cNvPr id="1" name=""/>
        <p:cNvGrpSpPr/>
        <p:nvPr/>
      </p:nvGrpSpPr>
      <p:grpSpPr>
        <a:xfrm>
          <a:off x="0" y="0"/>
          <a:ext cx="0" cy="0"/>
          <a:chOff x="0" y="0"/>
          <a:chExt cx="0" cy="0"/>
        </a:xfrm>
      </p:grpSpPr>
      <p:sp>
        <p:nvSpPr>
          <p:cNvPr id="2" name="Antraštė 1"/>
          <p:cNvSpPr>
            <a:spLocks noGrp="1"/>
          </p:cNvSpPr>
          <p:nvPr>
            <p:ph type="ctrTitle"/>
          </p:nvPr>
        </p:nvSpPr>
        <p:spPr>
          <a:xfrm>
            <a:off x="685800" y="2130425"/>
            <a:ext cx="7772400" cy="1470025"/>
          </a:xfrm>
        </p:spPr>
        <p:txBody>
          <a:bodyPr/>
          <a:lstStyle/>
          <a:p>
            <a:r>
              <a:rPr lang="lt-LT" smtClean="0"/>
              <a:t>Spustelėkite, jei norite keisite ruoš. pav. stilių</a:t>
            </a:r>
            <a:endParaRPr lang="lt-LT"/>
          </a:p>
        </p:txBody>
      </p:sp>
      <p:sp>
        <p:nvSpPr>
          <p:cNvPr id="3" name="Paantraštė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lt-LT" smtClean="0"/>
              <a:t>Spustelėkite ruošinio paantraštės stiliui keisti</a:t>
            </a:r>
            <a:endParaRPr lang="lt-LT"/>
          </a:p>
        </p:txBody>
      </p:sp>
      <p:sp>
        <p:nvSpPr>
          <p:cNvPr id="4" name="Datos vietos rezervavimo ženklas 3"/>
          <p:cNvSpPr>
            <a:spLocks noGrp="1"/>
          </p:cNvSpPr>
          <p:nvPr>
            <p:ph type="dt" sz="half" idx="10"/>
          </p:nvPr>
        </p:nvSpPr>
        <p:spPr/>
        <p:txBody>
          <a:bodyPr/>
          <a:lstStyle/>
          <a:p>
            <a:fld id="{42956D04-A3C8-49D4-B877-B45534FE3A10}" type="datetimeFigureOut">
              <a:rPr lang="lt-LT" smtClean="0"/>
              <a:t>2020.07.16</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A226E2A6-6D93-4997-8D45-933F879E6E5B}" type="slidenum">
              <a:rPr lang="lt-LT" smtClean="0"/>
              <a:t>‹#›</a:t>
            </a:fld>
            <a:endParaRPr lang="lt-LT"/>
          </a:p>
        </p:txBody>
      </p:sp>
    </p:spTree>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Pavadinimas ir vertikalus tekstas">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lt-LT" smtClean="0"/>
              <a:t>Spustelėkite, jei norite keisite ruoš. pav. stilių</a:t>
            </a:r>
            <a:endParaRPr lang="lt-LT"/>
          </a:p>
        </p:txBody>
      </p:sp>
      <p:sp>
        <p:nvSpPr>
          <p:cNvPr id="3" name="Vertikalaus teksto vietos rezervavimo ženklas 2"/>
          <p:cNvSpPr>
            <a:spLocks noGrp="1"/>
          </p:cNvSpPr>
          <p:nvPr>
            <p:ph type="body" orient="vert" idx="1"/>
          </p:nvPr>
        </p:nvSpPr>
        <p:spPr/>
        <p:txBody>
          <a:bodyPr vert="eaVert"/>
          <a:lstStyle/>
          <a:p>
            <a:pPr lvl="0"/>
            <a:r>
              <a:rPr lang="lt-LT" smtClean="0"/>
              <a:t>Spustelėkite ruošinio teksto stiliams keisti</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4" name="Datos vietos rezervavimo ženklas 3"/>
          <p:cNvSpPr>
            <a:spLocks noGrp="1"/>
          </p:cNvSpPr>
          <p:nvPr>
            <p:ph type="dt" sz="half" idx="10"/>
          </p:nvPr>
        </p:nvSpPr>
        <p:spPr/>
        <p:txBody>
          <a:bodyPr/>
          <a:lstStyle/>
          <a:p>
            <a:fld id="{42956D04-A3C8-49D4-B877-B45534FE3A10}" type="datetimeFigureOut">
              <a:rPr lang="lt-LT" smtClean="0"/>
              <a:t>2020.07.16</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A226E2A6-6D93-4997-8D45-933F879E6E5B}" type="slidenum">
              <a:rPr lang="lt-LT" smtClean="0"/>
              <a:t>‹#›</a:t>
            </a:fld>
            <a:endParaRPr lang="lt-LT"/>
          </a:p>
        </p:txBody>
      </p:sp>
    </p:spTree>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us pavadinimas ir tekstas">
    <p:spTree>
      <p:nvGrpSpPr>
        <p:cNvPr id="1" name=""/>
        <p:cNvGrpSpPr/>
        <p:nvPr/>
      </p:nvGrpSpPr>
      <p:grpSpPr>
        <a:xfrm>
          <a:off x="0" y="0"/>
          <a:ext cx="0" cy="0"/>
          <a:chOff x="0" y="0"/>
          <a:chExt cx="0" cy="0"/>
        </a:xfrm>
      </p:grpSpPr>
      <p:sp>
        <p:nvSpPr>
          <p:cNvPr id="2" name="Vertikalus pavadinimas 1"/>
          <p:cNvSpPr>
            <a:spLocks noGrp="1"/>
          </p:cNvSpPr>
          <p:nvPr>
            <p:ph type="title" orient="vert"/>
          </p:nvPr>
        </p:nvSpPr>
        <p:spPr>
          <a:xfrm>
            <a:off x="6629400" y="274638"/>
            <a:ext cx="2057400" cy="5851525"/>
          </a:xfrm>
        </p:spPr>
        <p:txBody>
          <a:bodyPr vert="eaVert"/>
          <a:lstStyle/>
          <a:p>
            <a:r>
              <a:rPr lang="lt-LT" smtClean="0"/>
              <a:t>Spustelėkite, jei norite keisite ruoš. pav. stilių</a:t>
            </a:r>
            <a:endParaRPr lang="lt-LT"/>
          </a:p>
        </p:txBody>
      </p:sp>
      <p:sp>
        <p:nvSpPr>
          <p:cNvPr id="3" name="Vertikalaus teksto vietos rezervavimo ženklas 2"/>
          <p:cNvSpPr>
            <a:spLocks noGrp="1"/>
          </p:cNvSpPr>
          <p:nvPr>
            <p:ph type="body" orient="vert" idx="1"/>
          </p:nvPr>
        </p:nvSpPr>
        <p:spPr>
          <a:xfrm>
            <a:off x="457200" y="274638"/>
            <a:ext cx="6019800" cy="5851525"/>
          </a:xfrm>
        </p:spPr>
        <p:txBody>
          <a:bodyPr vert="eaVert"/>
          <a:lstStyle/>
          <a:p>
            <a:pPr lvl="0"/>
            <a:r>
              <a:rPr lang="lt-LT" smtClean="0"/>
              <a:t>Spustelėkite ruošinio teksto stiliams keisti</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4" name="Datos vietos rezervavimo ženklas 3"/>
          <p:cNvSpPr>
            <a:spLocks noGrp="1"/>
          </p:cNvSpPr>
          <p:nvPr>
            <p:ph type="dt" sz="half" idx="10"/>
          </p:nvPr>
        </p:nvSpPr>
        <p:spPr/>
        <p:txBody>
          <a:bodyPr/>
          <a:lstStyle/>
          <a:p>
            <a:fld id="{42956D04-A3C8-49D4-B877-B45534FE3A10}" type="datetimeFigureOut">
              <a:rPr lang="lt-LT" smtClean="0"/>
              <a:t>2020.07.16</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A226E2A6-6D93-4997-8D45-933F879E6E5B}" type="slidenum">
              <a:rPr lang="lt-LT" smtClean="0"/>
              <a:t>‹#›</a:t>
            </a:fld>
            <a:endParaRPr lang="lt-LT"/>
          </a:p>
        </p:txBody>
      </p:sp>
    </p:spTree>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628560" y="923746"/>
            <a:ext cx="7886430" cy="207749"/>
          </a:xfrm>
          <a:prstGeom prst="rect">
            <a:avLst/>
          </a:prstGeom>
        </p:spPr>
        <p:txBody>
          <a:bodyPr lIns="0" tIns="0" rIns="0" bIns="0" anchor="ctr">
            <a:spAutoFit/>
          </a:bodyPr>
          <a:lstStyle/>
          <a:p>
            <a:endParaRPr lang="en-US" sz="1350" b="0" strike="noStrike" spc="-1">
              <a:solidFill>
                <a:srgbClr val="000000"/>
              </a:solidFill>
              <a:latin typeface="Calibri"/>
            </a:endParaRPr>
          </a:p>
        </p:txBody>
      </p:sp>
      <p:sp>
        <p:nvSpPr>
          <p:cNvPr id="6" name="PlaceHolder 2"/>
          <p:cNvSpPr>
            <a:spLocks noGrp="1"/>
          </p:cNvSpPr>
          <p:nvPr>
            <p:ph type="subTitle"/>
          </p:nvPr>
        </p:nvSpPr>
        <p:spPr>
          <a:xfrm>
            <a:off x="628560" y="3816374"/>
            <a:ext cx="7886430" cy="369332"/>
          </a:xfrm>
          <a:prstGeom prst="rect">
            <a:avLst/>
          </a:prstGeom>
        </p:spPr>
        <p:txBody>
          <a:bodyPr lIns="0" tIns="0" rIns="0" bIns="0" anchor="ctr">
            <a:spAutoFit/>
          </a:bodyPr>
          <a:lstStyle/>
          <a:p>
            <a:pPr algn="ctr"/>
            <a:endParaRPr lang="en-GB" sz="2400" b="0" strike="noStrike" spc="-1">
              <a:latin typeface="Arial"/>
            </a:endParaRPr>
          </a:p>
        </p:txBody>
      </p:sp>
    </p:spTree>
    <p:extLst>
      <p:ext uri="{BB962C8B-B14F-4D97-AF65-F5344CB8AC3E}">
        <p14:creationId xmlns:p14="http://schemas.microsoft.com/office/powerpoint/2010/main" val="37218048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avadinimas ir turinys">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lt-LT" smtClean="0"/>
              <a:t>Spustelėkite, jei norite keisite ruoš. pav. stilių</a:t>
            </a:r>
            <a:endParaRPr lang="lt-LT"/>
          </a:p>
        </p:txBody>
      </p:sp>
      <p:sp>
        <p:nvSpPr>
          <p:cNvPr id="3" name="Turinio vietos rezervavimo ženklas 2"/>
          <p:cNvSpPr>
            <a:spLocks noGrp="1"/>
          </p:cNvSpPr>
          <p:nvPr>
            <p:ph idx="1"/>
          </p:nvPr>
        </p:nvSpPr>
        <p:spPr/>
        <p:txBody>
          <a:bodyPr/>
          <a:lstStyle/>
          <a:p>
            <a:pPr lvl="0"/>
            <a:r>
              <a:rPr lang="lt-LT" dirty="0" smtClean="0"/>
              <a:t>Spustelėkite ruošinio teksto stiliams keisti</a:t>
            </a:r>
          </a:p>
          <a:p>
            <a:pPr lvl="1"/>
            <a:r>
              <a:rPr lang="lt-LT" dirty="0" smtClean="0"/>
              <a:t>Antras lygmuo</a:t>
            </a:r>
          </a:p>
          <a:p>
            <a:pPr lvl="2"/>
            <a:r>
              <a:rPr lang="lt-LT" dirty="0" smtClean="0"/>
              <a:t>Trečias lygmuo</a:t>
            </a:r>
          </a:p>
          <a:p>
            <a:pPr lvl="3"/>
            <a:r>
              <a:rPr lang="lt-LT" dirty="0" smtClean="0"/>
              <a:t>Ketvirtas lygmuo</a:t>
            </a:r>
          </a:p>
          <a:p>
            <a:pPr lvl="4"/>
            <a:r>
              <a:rPr lang="lt-LT" dirty="0" smtClean="0"/>
              <a:t>Penktas lygmuo</a:t>
            </a:r>
            <a:endParaRPr lang="lt-LT" dirty="0"/>
          </a:p>
        </p:txBody>
      </p:sp>
      <p:sp>
        <p:nvSpPr>
          <p:cNvPr id="4" name="Datos vietos rezervavimo ženklas 3"/>
          <p:cNvSpPr>
            <a:spLocks noGrp="1"/>
          </p:cNvSpPr>
          <p:nvPr>
            <p:ph type="dt" sz="half" idx="10"/>
          </p:nvPr>
        </p:nvSpPr>
        <p:spPr/>
        <p:txBody>
          <a:bodyPr/>
          <a:lstStyle/>
          <a:p>
            <a:fld id="{42956D04-A3C8-49D4-B877-B45534FE3A10}" type="datetimeFigureOut">
              <a:rPr lang="lt-LT" smtClean="0"/>
              <a:t>2020.07.16</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A226E2A6-6D93-4997-8D45-933F879E6E5B}" type="slidenum">
              <a:rPr lang="lt-LT" smtClean="0"/>
              <a:t>‹#›</a:t>
            </a:fld>
            <a:endParaRPr lang="lt-LT"/>
          </a:p>
        </p:txBody>
      </p:sp>
    </p:spTree>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kcijos antraštė">
    <p:spTree>
      <p:nvGrpSpPr>
        <p:cNvPr id="1" name=""/>
        <p:cNvGrpSpPr/>
        <p:nvPr/>
      </p:nvGrpSpPr>
      <p:grpSpPr>
        <a:xfrm>
          <a:off x="0" y="0"/>
          <a:ext cx="0" cy="0"/>
          <a:chOff x="0" y="0"/>
          <a:chExt cx="0" cy="0"/>
        </a:xfrm>
      </p:grpSpPr>
      <p:sp>
        <p:nvSpPr>
          <p:cNvPr id="2" name="Antraštė 1"/>
          <p:cNvSpPr>
            <a:spLocks noGrp="1"/>
          </p:cNvSpPr>
          <p:nvPr>
            <p:ph type="title"/>
          </p:nvPr>
        </p:nvSpPr>
        <p:spPr>
          <a:xfrm>
            <a:off x="722313" y="4406900"/>
            <a:ext cx="7772400" cy="1362075"/>
          </a:xfrm>
        </p:spPr>
        <p:txBody>
          <a:bodyPr anchor="t"/>
          <a:lstStyle>
            <a:lvl1pPr algn="l">
              <a:defRPr sz="4000" b="1" cap="all"/>
            </a:lvl1pPr>
          </a:lstStyle>
          <a:p>
            <a:r>
              <a:rPr lang="lt-LT" smtClean="0"/>
              <a:t>Spustelėkite, jei norite keisite ruoš. pav. stilių</a:t>
            </a:r>
            <a:endParaRPr lang="lt-LT"/>
          </a:p>
        </p:txBody>
      </p:sp>
      <p:sp>
        <p:nvSpPr>
          <p:cNvPr id="3" name="Teksto vietos rezervavimo ženklas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t-LT" smtClean="0"/>
              <a:t>Spustelėkite ruošinio teksto stiliams keisti</a:t>
            </a:r>
          </a:p>
        </p:txBody>
      </p:sp>
      <p:sp>
        <p:nvSpPr>
          <p:cNvPr id="4" name="Datos vietos rezervavimo ženklas 3"/>
          <p:cNvSpPr>
            <a:spLocks noGrp="1"/>
          </p:cNvSpPr>
          <p:nvPr>
            <p:ph type="dt" sz="half" idx="10"/>
          </p:nvPr>
        </p:nvSpPr>
        <p:spPr/>
        <p:txBody>
          <a:bodyPr/>
          <a:lstStyle/>
          <a:p>
            <a:fld id="{42956D04-A3C8-49D4-B877-B45534FE3A10}" type="datetimeFigureOut">
              <a:rPr lang="lt-LT" smtClean="0"/>
              <a:t>2020.07.16</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A226E2A6-6D93-4997-8D45-933F879E6E5B}" type="slidenum">
              <a:rPr lang="lt-LT" smtClean="0"/>
              <a:t>‹#›</a:t>
            </a:fld>
            <a:endParaRPr lang="lt-LT"/>
          </a:p>
        </p:txBody>
      </p:sp>
    </p:spTree>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 turiniai">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lt-LT" smtClean="0"/>
              <a:t>Spustelėkite, jei norite keisite ruoš. pav. stilių</a:t>
            </a:r>
            <a:endParaRPr lang="lt-LT"/>
          </a:p>
        </p:txBody>
      </p:sp>
      <p:sp>
        <p:nvSpPr>
          <p:cNvPr id="3" name="Turinio vietos rezervavimo ženklas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lt-LT" smtClean="0"/>
              <a:t>Spustelėkite ruošinio teksto stiliams keisti</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4" name="Turinio vietos rezervavimo ženklas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lt-LT" smtClean="0"/>
              <a:t>Spustelėkite ruošinio teksto stiliams keisti</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5" name="Datos vietos rezervavimo ženklas 4"/>
          <p:cNvSpPr>
            <a:spLocks noGrp="1"/>
          </p:cNvSpPr>
          <p:nvPr>
            <p:ph type="dt" sz="half" idx="10"/>
          </p:nvPr>
        </p:nvSpPr>
        <p:spPr/>
        <p:txBody>
          <a:bodyPr/>
          <a:lstStyle/>
          <a:p>
            <a:fld id="{42956D04-A3C8-49D4-B877-B45534FE3A10}" type="datetimeFigureOut">
              <a:rPr lang="lt-LT" smtClean="0"/>
              <a:t>2020.07.16</a:t>
            </a:fld>
            <a:endParaRPr lang="lt-LT"/>
          </a:p>
        </p:txBody>
      </p:sp>
      <p:sp>
        <p:nvSpPr>
          <p:cNvPr id="6" name="Poraštės vietos rezervavimo ženklas 5"/>
          <p:cNvSpPr>
            <a:spLocks noGrp="1"/>
          </p:cNvSpPr>
          <p:nvPr>
            <p:ph type="ftr" sz="quarter" idx="11"/>
          </p:nvPr>
        </p:nvSpPr>
        <p:spPr/>
        <p:txBody>
          <a:bodyPr/>
          <a:lstStyle/>
          <a:p>
            <a:endParaRPr lang="lt-LT"/>
          </a:p>
        </p:txBody>
      </p:sp>
      <p:sp>
        <p:nvSpPr>
          <p:cNvPr id="7" name="Skaidrės numerio vietos rezervavimo ženklas 6"/>
          <p:cNvSpPr>
            <a:spLocks noGrp="1"/>
          </p:cNvSpPr>
          <p:nvPr>
            <p:ph type="sldNum" sz="quarter" idx="12"/>
          </p:nvPr>
        </p:nvSpPr>
        <p:spPr/>
        <p:txBody>
          <a:bodyPr/>
          <a:lstStyle/>
          <a:p>
            <a:fld id="{A226E2A6-6D93-4997-8D45-933F879E6E5B}" type="slidenum">
              <a:rPr lang="lt-LT" smtClean="0"/>
              <a:t>‹#›</a:t>
            </a:fld>
            <a:endParaRPr lang="lt-LT"/>
          </a:p>
        </p:txBody>
      </p:sp>
    </p:spTree>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Lyginimas">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lvl1pPr>
              <a:defRPr/>
            </a:lvl1pPr>
          </a:lstStyle>
          <a:p>
            <a:r>
              <a:rPr lang="lt-LT" smtClean="0"/>
              <a:t>Spustelėkite, jei norite keisite ruoš. pav. stilių</a:t>
            </a:r>
            <a:endParaRPr lang="lt-LT"/>
          </a:p>
        </p:txBody>
      </p:sp>
      <p:sp>
        <p:nvSpPr>
          <p:cNvPr id="3" name="Teksto vietos rezervavimo ženklas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smtClean="0"/>
              <a:t>Spustelėkite ruošinio teksto stiliams keisti</a:t>
            </a:r>
          </a:p>
        </p:txBody>
      </p:sp>
      <p:sp>
        <p:nvSpPr>
          <p:cNvPr id="4" name="Turinio vietos rezervavimo ženklas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lt-LT" smtClean="0"/>
              <a:t>Spustelėkite ruošinio teksto stiliams keisti</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5" name="Teksto vietos rezervavimo ženklas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smtClean="0"/>
              <a:t>Spustelėkite ruošinio teksto stiliams keisti</a:t>
            </a:r>
          </a:p>
        </p:txBody>
      </p:sp>
      <p:sp>
        <p:nvSpPr>
          <p:cNvPr id="6" name="Turinio vietos rezervavimo ženklas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lt-LT" smtClean="0"/>
              <a:t>Spustelėkite ruošinio teksto stiliams keisti</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7" name="Datos vietos rezervavimo ženklas 6"/>
          <p:cNvSpPr>
            <a:spLocks noGrp="1"/>
          </p:cNvSpPr>
          <p:nvPr>
            <p:ph type="dt" sz="half" idx="10"/>
          </p:nvPr>
        </p:nvSpPr>
        <p:spPr/>
        <p:txBody>
          <a:bodyPr/>
          <a:lstStyle/>
          <a:p>
            <a:fld id="{42956D04-A3C8-49D4-B877-B45534FE3A10}" type="datetimeFigureOut">
              <a:rPr lang="lt-LT" smtClean="0"/>
              <a:t>2020.07.16</a:t>
            </a:fld>
            <a:endParaRPr lang="lt-LT"/>
          </a:p>
        </p:txBody>
      </p:sp>
      <p:sp>
        <p:nvSpPr>
          <p:cNvPr id="8" name="Poraštės vietos rezervavimo ženklas 7"/>
          <p:cNvSpPr>
            <a:spLocks noGrp="1"/>
          </p:cNvSpPr>
          <p:nvPr>
            <p:ph type="ftr" sz="quarter" idx="11"/>
          </p:nvPr>
        </p:nvSpPr>
        <p:spPr/>
        <p:txBody>
          <a:bodyPr/>
          <a:lstStyle/>
          <a:p>
            <a:endParaRPr lang="lt-LT"/>
          </a:p>
        </p:txBody>
      </p:sp>
      <p:sp>
        <p:nvSpPr>
          <p:cNvPr id="9" name="Skaidrės numerio vietos rezervavimo ženklas 8"/>
          <p:cNvSpPr>
            <a:spLocks noGrp="1"/>
          </p:cNvSpPr>
          <p:nvPr>
            <p:ph type="sldNum" sz="quarter" idx="12"/>
          </p:nvPr>
        </p:nvSpPr>
        <p:spPr/>
        <p:txBody>
          <a:bodyPr/>
          <a:lstStyle/>
          <a:p>
            <a:fld id="{A226E2A6-6D93-4997-8D45-933F879E6E5B}" type="slidenum">
              <a:rPr lang="lt-LT" smtClean="0"/>
              <a:t>‹#›</a:t>
            </a:fld>
            <a:endParaRPr lang="lt-LT"/>
          </a:p>
        </p:txBody>
      </p:sp>
    </p:spTree>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 pavadinimas">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lt-LT" smtClean="0"/>
              <a:t>Spustelėkite, jei norite keisite ruoš. pav. stilių</a:t>
            </a:r>
            <a:endParaRPr lang="lt-LT"/>
          </a:p>
        </p:txBody>
      </p:sp>
      <p:sp>
        <p:nvSpPr>
          <p:cNvPr id="3" name="Datos vietos rezervavimo ženklas 2"/>
          <p:cNvSpPr>
            <a:spLocks noGrp="1"/>
          </p:cNvSpPr>
          <p:nvPr>
            <p:ph type="dt" sz="half" idx="10"/>
          </p:nvPr>
        </p:nvSpPr>
        <p:spPr/>
        <p:txBody>
          <a:bodyPr/>
          <a:lstStyle/>
          <a:p>
            <a:fld id="{42956D04-A3C8-49D4-B877-B45534FE3A10}" type="datetimeFigureOut">
              <a:rPr lang="lt-LT" smtClean="0"/>
              <a:t>2020.07.16</a:t>
            </a:fld>
            <a:endParaRPr lang="lt-LT"/>
          </a:p>
        </p:txBody>
      </p:sp>
      <p:sp>
        <p:nvSpPr>
          <p:cNvPr id="4" name="Poraštės vietos rezervavimo ženklas 3"/>
          <p:cNvSpPr>
            <a:spLocks noGrp="1"/>
          </p:cNvSpPr>
          <p:nvPr>
            <p:ph type="ftr" sz="quarter" idx="11"/>
          </p:nvPr>
        </p:nvSpPr>
        <p:spPr/>
        <p:txBody>
          <a:bodyPr/>
          <a:lstStyle/>
          <a:p>
            <a:endParaRPr lang="lt-LT"/>
          </a:p>
        </p:txBody>
      </p:sp>
      <p:sp>
        <p:nvSpPr>
          <p:cNvPr id="5" name="Skaidrės numerio vietos rezervavimo ženklas 4"/>
          <p:cNvSpPr>
            <a:spLocks noGrp="1"/>
          </p:cNvSpPr>
          <p:nvPr>
            <p:ph type="sldNum" sz="quarter" idx="12"/>
          </p:nvPr>
        </p:nvSpPr>
        <p:spPr/>
        <p:txBody>
          <a:bodyPr/>
          <a:lstStyle/>
          <a:p>
            <a:fld id="{A226E2A6-6D93-4997-8D45-933F879E6E5B}" type="slidenum">
              <a:rPr lang="lt-LT" smtClean="0"/>
              <a:t>‹#›</a:t>
            </a:fld>
            <a:endParaRPr lang="lt-LT"/>
          </a:p>
        </p:txBody>
      </p:sp>
    </p:spTree>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ščia">
    <p:spTree>
      <p:nvGrpSpPr>
        <p:cNvPr id="1" name=""/>
        <p:cNvGrpSpPr/>
        <p:nvPr/>
      </p:nvGrpSpPr>
      <p:grpSpPr>
        <a:xfrm>
          <a:off x="0" y="0"/>
          <a:ext cx="0" cy="0"/>
          <a:chOff x="0" y="0"/>
          <a:chExt cx="0" cy="0"/>
        </a:xfrm>
      </p:grpSpPr>
      <p:sp>
        <p:nvSpPr>
          <p:cNvPr id="2" name="Datos vietos rezervavimo ženklas 1"/>
          <p:cNvSpPr>
            <a:spLocks noGrp="1"/>
          </p:cNvSpPr>
          <p:nvPr>
            <p:ph type="dt" sz="half" idx="10"/>
          </p:nvPr>
        </p:nvSpPr>
        <p:spPr/>
        <p:txBody>
          <a:bodyPr/>
          <a:lstStyle/>
          <a:p>
            <a:fld id="{42956D04-A3C8-49D4-B877-B45534FE3A10}" type="datetimeFigureOut">
              <a:rPr lang="lt-LT" smtClean="0"/>
              <a:t>2020.07.16</a:t>
            </a:fld>
            <a:endParaRPr lang="lt-LT"/>
          </a:p>
        </p:txBody>
      </p:sp>
      <p:sp>
        <p:nvSpPr>
          <p:cNvPr id="3" name="Poraštės vietos rezervavimo ženklas 2"/>
          <p:cNvSpPr>
            <a:spLocks noGrp="1"/>
          </p:cNvSpPr>
          <p:nvPr>
            <p:ph type="ftr" sz="quarter" idx="11"/>
          </p:nvPr>
        </p:nvSpPr>
        <p:spPr/>
        <p:txBody>
          <a:bodyPr/>
          <a:lstStyle/>
          <a:p>
            <a:endParaRPr lang="lt-LT"/>
          </a:p>
        </p:txBody>
      </p:sp>
      <p:sp>
        <p:nvSpPr>
          <p:cNvPr id="4" name="Skaidrės numerio vietos rezervavimo ženklas 3"/>
          <p:cNvSpPr>
            <a:spLocks noGrp="1"/>
          </p:cNvSpPr>
          <p:nvPr>
            <p:ph type="sldNum" sz="quarter" idx="12"/>
          </p:nvPr>
        </p:nvSpPr>
        <p:spPr/>
        <p:txBody>
          <a:bodyPr/>
          <a:lstStyle/>
          <a:p>
            <a:fld id="{A226E2A6-6D93-4997-8D45-933F879E6E5B}" type="slidenum">
              <a:rPr lang="lt-LT" smtClean="0"/>
              <a:t>‹#›</a:t>
            </a:fld>
            <a:endParaRPr lang="lt-LT"/>
          </a:p>
        </p:txBody>
      </p:sp>
    </p:spTree>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urinys ir antraštė">
    <p:spTree>
      <p:nvGrpSpPr>
        <p:cNvPr id="1" name=""/>
        <p:cNvGrpSpPr/>
        <p:nvPr/>
      </p:nvGrpSpPr>
      <p:grpSpPr>
        <a:xfrm>
          <a:off x="0" y="0"/>
          <a:ext cx="0" cy="0"/>
          <a:chOff x="0" y="0"/>
          <a:chExt cx="0" cy="0"/>
        </a:xfrm>
      </p:grpSpPr>
      <p:sp>
        <p:nvSpPr>
          <p:cNvPr id="2" name="Antraštė 1"/>
          <p:cNvSpPr>
            <a:spLocks noGrp="1"/>
          </p:cNvSpPr>
          <p:nvPr>
            <p:ph type="title"/>
          </p:nvPr>
        </p:nvSpPr>
        <p:spPr>
          <a:xfrm>
            <a:off x="457200" y="273050"/>
            <a:ext cx="3008313" cy="1162050"/>
          </a:xfrm>
        </p:spPr>
        <p:txBody>
          <a:bodyPr anchor="b"/>
          <a:lstStyle>
            <a:lvl1pPr algn="l">
              <a:defRPr sz="2000" b="1"/>
            </a:lvl1pPr>
          </a:lstStyle>
          <a:p>
            <a:r>
              <a:rPr lang="lt-LT" smtClean="0"/>
              <a:t>Spustelėkite, jei norite keisite ruoš. pav. stilių</a:t>
            </a:r>
            <a:endParaRPr lang="lt-LT"/>
          </a:p>
        </p:txBody>
      </p:sp>
      <p:sp>
        <p:nvSpPr>
          <p:cNvPr id="3" name="Turinio vietos rezervavimo ženklas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lt-LT" smtClean="0"/>
              <a:t>Spustelėkite ruošinio teksto stiliams keisti</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4" name="Teksto vietos rezervavimo ženklas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t-LT" smtClean="0"/>
              <a:t>Spustelėkite ruošinio teksto stiliams keisti</a:t>
            </a:r>
          </a:p>
        </p:txBody>
      </p:sp>
      <p:sp>
        <p:nvSpPr>
          <p:cNvPr id="5" name="Datos vietos rezervavimo ženklas 4"/>
          <p:cNvSpPr>
            <a:spLocks noGrp="1"/>
          </p:cNvSpPr>
          <p:nvPr>
            <p:ph type="dt" sz="half" idx="10"/>
          </p:nvPr>
        </p:nvSpPr>
        <p:spPr/>
        <p:txBody>
          <a:bodyPr/>
          <a:lstStyle/>
          <a:p>
            <a:fld id="{42956D04-A3C8-49D4-B877-B45534FE3A10}" type="datetimeFigureOut">
              <a:rPr lang="lt-LT" smtClean="0"/>
              <a:t>2020.07.16</a:t>
            </a:fld>
            <a:endParaRPr lang="lt-LT"/>
          </a:p>
        </p:txBody>
      </p:sp>
      <p:sp>
        <p:nvSpPr>
          <p:cNvPr id="6" name="Poraštės vietos rezervavimo ženklas 5"/>
          <p:cNvSpPr>
            <a:spLocks noGrp="1"/>
          </p:cNvSpPr>
          <p:nvPr>
            <p:ph type="ftr" sz="quarter" idx="11"/>
          </p:nvPr>
        </p:nvSpPr>
        <p:spPr/>
        <p:txBody>
          <a:bodyPr/>
          <a:lstStyle/>
          <a:p>
            <a:endParaRPr lang="lt-LT"/>
          </a:p>
        </p:txBody>
      </p:sp>
      <p:sp>
        <p:nvSpPr>
          <p:cNvPr id="7" name="Skaidrės numerio vietos rezervavimo ženklas 6"/>
          <p:cNvSpPr>
            <a:spLocks noGrp="1"/>
          </p:cNvSpPr>
          <p:nvPr>
            <p:ph type="sldNum" sz="quarter" idx="12"/>
          </p:nvPr>
        </p:nvSpPr>
        <p:spPr/>
        <p:txBody>
          <a:bodyPr/>
          <a:lstStyle/>
          <a:p>
            <a:fld id="{A226E2A6-6D93-4997-8D45-933F879E6E5B}" type="slidenum">
              <a:rPr lang="lt-LT" smtClean="0"/>
              <a:t>‹#›</a:t>
            </a:fld>
            <a:endParaRPr lang="lt-LT"/>
          </a:p>
        </p:txBody>
      </p:sp>
    </p:spTree>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aveikslėlis ir antraštė">
    <p:spTree>
      <p:nvGrpSpPr>
        <p:cNvPr id="1" name=""/>
        <p:cNvGrpSpPr/>
        <p:nvPr/>
      </p:nvGrpSpPr>
      <p:grpSpPr>
        <a:xfrm>
          <a:off x="0" y="0"/>
          <a:ext cx="0" cy="0"/>
          <a:chOff x="0" y="0"/>
          <a:chExt cx="0" cy="0"/>
        </a:xfrm>
      </p:grpSpPr>
      <p:sp>
        <p:nvSpPr>
          <p:cNvPr id="2" name="Antraštė 1"/>
          <p:cNvSpPr>
            <a:spLocks noGrp="1"/>
          </p:cNvSpPr>
          <p:nvPr>
            <p:ph type="title"/>
          </p:nvPr>
        </p:nvSpPr>
        <p:spPr>
          <a:xfrm>
            <a:off x="1792288" y="4800600"/>
            <a:ext cx="5486400" cy="566738"/>
          </a:xfrm>
        </p:spPr>
        <p:txBody>
          <a:bodyPr anchor="b"/>
          <a:lstStyle>
            <a:lvl1pPr algn="l">
              <a:defRPr sz="2000" b="1"/>
            </a:lvl1pPr>
          </a:lstStyle>
          <a:p>
            <a:r>
              <a:rPr lang="lt-LT" smtClean="0"/>
              <a:t>Spustelėkite, jei norite keisite ruoš. pav. stilių</a:t>
            </a:r>
            <a:endParaRPr lang="lt-LT"/>
          </a:p>
        </p:txBody>
      </p:sp>
      <p:sp>
        <p:nvSpPr>
          <p:cNvPr id="3" name="Paveikslėlio vietos rezervavimo ženklas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t-LT"/>
          </a:p>
        </p:txBody>
      </p:sp>
      <p:sp>
        <p:nvSpPr>
          <p:cNvPr id="4" name="Teksto vietos rezervavimo ženklas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t-LT" smtClean="0"/>
              <a:t>Spustelėkite ruošinio teksto stiliams keisti</a:t>
            </a:r>
          </a:p>
        </p:txBody>
      </p:sp>
      <p:sp>
        <p:nvSpPr>
          <p:cNvPr id="5" name="Datos vietos rezervavimo ženklas 4"/>
          <p:cNvSpPr>
            <a:spLocks noGrp="1"/>
          </p:cNvSpPr>
          <p:nvPr>
            <p:ph type="dt" sz="half" idx="10"/>
          </p:nvPr>
        </p:nvSpPr>
        <p:spPr/>
        <p:txBody>
          <a:bodyPr/>
          <a:lstStyle/>
          <a:p>
            <a:fld id="{42956D04-A3C8-49D4-B877-B45534FE3A10}" type="datetimeFigureOut">
              <a:rPr lang="lt-LT" smtClean="0"/>
              <a:t>2020.07.16</a:t>
            </a:fld>
            <a:endParaRPr lang="lt-LT"/>
          </a:p>
        </p:txBody>
      </p:sp>
      <p:sp>
        <p:nvSpPr>
          <p:cNvPr id="6" name="Poraštės vietos rezervavimo ženklas 5"/>
          <p:cNvSpPr>
            <a:spLocks noGrp="1"/>
          </p:cNvSpPr>
          <p:nvPr>
            <p:ph type="ftr" sz="quarter" idx="11"/>
          </p:nvPr>
        </p:nvSpPr>
        <p:spPr/>
        <p:txBody>
          <a:bodyPr/>
          <a:lstStyle/>
          <a:p>
            <a:endParaRPr lang="lt-LT"/>
          </a:p>
        </p:txBody>
      </p:sp>
      <p:sp>
        <p:nvSpPr>
          <p:cNvPr id="7" name="Skaidrės numerio vietos rezervavimo ženklas 6"/>
          <p:cNvSpPr>
            <a:spLocks noGrp="1"/>
          </p:cNvSpPr>
          <p:nvPr>
            <p:ph type="sldNum" sz="quarter" idx="12"/>
          </p:nvPr>
        </p:nvSpPr>
        <p:spPr/>
        <p:txBody>
          <a:bodyPr/>
          <a:lstStyle/>
          <a:p>
            <a:fld id="{A226E2A6-6D93-4997-8D45-933F879E6E5B}" type="slidenum">
              <a:rPr lang="lt-LT" smtClean="0"/>
              <a:t>‹#›</a:t>
            </a:fld>
            <a:endParaRPr lang="lt-LT"/>
          </a:p>
        </p:txBody>
      </p:sp>
    </p:spTree>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avadinimo vietos rezervavimo ženkla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lt-LT" smtClean="0"/>
              <a:t>Spustelėkite, jei norite keisite ruoš. pav. stilių</a:t>
            </a:r>
            <a:endParaRPr lang="lt-LT"/>
          </a:p>
        </p:txBody>
      </p:sp>
      <p:sp>
        <p:nvSpPr>
          <p:cNvPr id="3" name="Teksto vietos rezervavimo ženklas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lt-LT" smtClean="0"/>
              <a:t>Spustelėkite ruošinio teksto stiliams keisti</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4" name="Datos vietos rezervavimo ženklas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956D04-A3C8-49D4-B877-B45534FE3A10}" type="datetimeFigureOut">
              <a:rPr lang="lt-LT" smtClean="0"/>
              <a:t>2020.07.16</a:t>
            </a:fld>
            <a:endParaRPr lang="lt-LT"/>
          </a:p>
        </p:txBody>
      </p:sp>
      <p:sp>
        <p:nvSpPr>
          <p:cNvPr id="5" name="Poraštės vietos rezervavimo ženklas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t-LT"/>
          </a:p>
        </p:txBody>
      </p:sp>
      <p:sp>
        <p:nvSpPr>
          <p:cNvPr id="6" name="Skaidrės numerio vietos rezervavimo ženklas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26E2A6-6D93-4997-8D45-933F879E6E5B}" type="slidenum">
              <a:rPr lang="lt-LT" smtClean="0"/>
              <a:t>‹#›</a:t>
            </a:fld>
            <a:endParaRPr lang="lt-L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3.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 name="Paveikslėlis 5"/>
          <p:cNvPicPr/>
          <p:nvPr/>
        </p:nvPicPr>
        <p:blipFill>
          <a:blip r:embed="rId2"/>
          <a:stretch/>
        </p:blipFill>
        <p:spPr>
          <a:xfrm>
            <a:off x="605340" y="596070"/>
            <a:ext cx="2202390" cy="943650"/>
          </a:xfrm>
          <a:prstGeom prst="rect">
            <a:avLst/>
          </a:prstGeom>
          <a:ln>
            <a:noFill/>
          </a:ln>
        </p:spPr>
      </p:pic>
      <p:pic>
        <p:nvPicPr>
          <p:cNvPr id="123" name="Paveikslėlis 6"/>
          <p:cNvPicPr/>
          <p:nvPr/>
        </p:nvPicPr>
        <p:blipFill>
          <a:blip r:embed="rId3"/>
          <a:stretch/>
        </p:blipFill>
        <p:spPr>
          <a:xfrm>
            <a:off x="3419685" y="797760"/>
            <a:ext cx="1323000" cy="540270"/>
          </a:xfrm>
          <a:prstGeom prst="rect">
            <a:avLst/>
          </a:prstGeom>
          <a:ln w="9360">
            <a:noFill/>
          </a:ln>
        </p:spPr>
      </p:pic>
      <p:pic>
        <p:nvPicPr>
          <p:cNvPr id="124" name="Paveikslėlis 7"/>
          <p:cNvPicPr/>
          <p:nvPr/>
        </p:nvPicPr>
        <p:blipFill>
          <a:blip r:embed="rId4"/>
          <a:stretch/>
        </p:blipFill>
        <p:spPr>
          <a:xfrm>
            <a:off x="6228184" y="745295"/>
            <a:ext cx="1323000" cy="451440"/>
          </a:xfrm>
          <a:prstGeom prst="rect">
            <a:avLst/>
          </a:prstGeom>
          <a:ln w="9360">
            <a:noFill/>
          </a:ln>
        </p:spPr>
      </p:pic>
      <p:sp>
        <p:nvSpPr>
          <p:cNvPr id="5" name="Rectangle 4"/>
          <p:cNvSpPr/>
          <p:nvPr/>
        </p:nvSpPr>
        <p:spPr>
          <a:xfrm>
            <a:off x="755576" y="1988840"/>
            <a:ext cx="7344816" cy="923330"/>
          </a:xfrm>
          <a:prstGeom prst="rect">
            <a:avLst/>
          </a:prstGeom>
        </p:spPr>
        <p:txBody>
          <a:bodyPr wrap="square">
            <a:spAutoFit/>
          </a:bodyPr>
          <a:lstStyle/>
          <a:p>
            <a:pPr algn="ctr"/>
            <a:r>
              <a:rPr lang="lt-LT" dirty="0"/>
              <a:t/>
            </a:r>
            <a:br>
              <a:rPr lang="lt-LT" dirty="0"/>
            </a:br>
            <a:r>
              <a:rPr lang="lt-LT" b="1" spc="-1" dirty="0">
                <a:solidFill>
                  <a:srgbClr val="002060"/>
                </a:solidFill>
                <a:latin typeface="Verdana"/>
                <a:ea typeface="Verdana"/>
              </a:rPr>
              <a:t>Projektas “Skaitmeninio ugdymo turinio </a:t>
            </a:r>
            <a:r>
              <a:rPr lang="lt-LT" dirty="0"/>
              <a:t/>
            </a:r>
            <a:br>
              <a:rPr lang="lt-LT" dirty="0"/>
            </a:br>
            <a:r>
              <a:rPr lang="lt-LT" b="1" spc="-1" dirty="0">
                <a:solidFill>
                  <a:srgbClr val="002060"/>
                </a:solidFill>
                <a:latin typeface="Verdana"/>
                <a:ea typeface="Verdana"/>
              </a:rPr>
              <a:t>kūrimas ir diegimas”</a:t>
            </a:r>
            <a:endParaRPr lang="lt-LT" dirty="0"/>
          </a:p>
        </p:txBody>
      </p:sp>
      <p:sp>
        <p:nvSpPr>
          <p:cNvPr id="6" name="Title 5"/>
          <p:cNvSpPr>
            <a:spLocks noGrp="1"/>
          </p:cNvSpPr>
          <p:nvPr>
            <p:ph type="title"/>
          </p:nvPr>
        </p:nvSpPr>
        <p:spPr>
          <a:xfrm>
            <a:off x="800531" y="3933057"/>
            <a:ext cx="7772400" cy="1008112"/>
          </a:xfrm>
        </p:spPr>
        <p:txBody>
          <a:bodyPr/>
          <a:lstStyle/>
          <a:p>
            <a:pPr algn="ctr"/>
            <a:r>
              <a:rPr lang="lt-LT" dirty="0" smtClean="0">
                <a:solidFill>
                  <a:schemeClr val="accent1">
                    <a:lumMod val="75000"/>
                  </a:schemeClr>
                </a:solidFill>
              </a:rPr>
              <a:t>Tarpdalykinė integracija</a:t>
            </a:r>
            <a:endParaRPr lang="lt-LT" dirty="0">
              <a:solidFill>
                <a:schemeClr val="accent1">
                  <a:lumMod val="75000"/>
                </a:schemeClr>
              </a:solidFill>
            </a:endParaRPr>
          </a:p>
        </p:txBody>
      </p:sp>
    </p:spTree>
    <p:extLst>
      <p:ext uri="{BB962C8B-B14F-4D97-AF65-F5344CB8AC3E}">
        <p14:creationId xmlns:p14="http://schemas.microsoft.com/office/powerpoint/2010/main" val="2031607179"/>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Lentelė 1"/>
          <p:cNvGraphicFramePr>
            <a:graphicFrameLocks noGrp="1"/>
          </p:cNvGraphicFramePr>
          <p:nvPr>
            <p:extLst>
              <p:ext uri="{D42A27DB-BD31-4B8C-83A1-F6EECF244321}">
                <p14:modId xmlns:p14="http://schemas.microsoft.com/office/powerpoint/2010/main" val="6800722"/>
              </p:ext>
            </p:extLst>
          </p:nvPr>
        </p:nvGraphicFramePr>
        <p:xfrm>
          <a:off x="251520" y="476672"/>
          <a:ext cx="8393679" cy="8674737"/>
        </p:xfrm>
        <a:graphic>
          <a:graphicData uri="http://schemas.openxmlformats.org/drawingml/2006/table">
            <a:tbl>
              <a:tblPr firstRow="1" firstCol="1" bandRow="1">
                <a:tableStyleId>{5C22544A-7EE6-4342-B048-85BDC9FD1C3A}</a:tableStyleId>
              </a:tblPr>
              <a:tblGrid>
                <a:gridCol w="2608186"/>
                <a:gridCol w="2770299"/>
                <a:gridCol w="3015194"/>
              </a:tblGrid>
              <a:tr h="157205">
                <a:tc gridSpan="3">
                  <a:txBody>
                    <a:bodyPr/>
                    <a:lstStyle/>
                    <a:p>
                      <a:pPr algn="ctr">
                        <a:lnSpc>
                          <a:spcPct val="107000"/>
                        </a:lnSpc>
                        <a:spcAft>
                          <a:spcPts val="800"/>
                        </a:spcAft>
                      </a:pPr>
                      <a:r>
                        <a:rPr lang="lt-LT" sz="1400" dirty="0">
                          <a:effectLst/>
                          <a:latin typeface="Times New Roman" panose="02020603050405020304" pitchFamily="18" charset="0"/>
                          <a:cs typeface="Times New Roman" panose="02020603050405020304" pitchFamily="18" charset="0"/>
                        </a:rPr>
                        <a:t>Geografijos ir užsienio kalbų integracija</a:t>
                      </a:r>
                      <a:endParaRPr lang="lt-LT" sz="1400" dirty="0">
                        <a:effectLst/>
                        <a:latin typeface="Times New Roman" panose="02020603050405020304" pitchFamily="18" charset="0"/>
                        <a:ea typeface="Calibri"/>
                        <a:cs typeface="Times New Roman" panose="02020603050405020304" pitchFamily="18" charset="0"/>
                      </a:endParaRPr>
                    </a:p>
                  </a:txBody>
                  <a:tcPr marL="60257" marR="60257" marT="0" marB="0"/>
                </a:tc>
                <a:tc hMerge="1">
                  <a:txBody>
                    <a:bodyPr/>
                    <a:lstStyle/>
                    <a:p>
                      <a:endParaRPr lang="lt-LT"/>
                    </a:p>
                  </a:txBody>
                  <a:tcPr/>
                </a:tc>
                <a:tc hMerge="1">
                  <a:txBody>
                    <a:bodyPr/>
                    <a:lstStyle/>
                    <a:p>
                      <a:endParaRPr lang="lt-LT"/>
                    </a:p>
                  </a:txBody>
                  <a:tcPr/>
                </a:tc>
              </a:tr>
              <a:tr h="157205">
                <a:tc gridSpan="3">
                  <a:txBody>
                    <a:bodyPr/>
                    <a:lstStyle/>
                    <a:p>
                      <a:pPr algn="ctr">
                        <a:lnSpc>
                          <a:spcPct val="107000"/>
                        </a:lnSpc>
                        <a:spcAft>
                          <a:spcPts val="800"/>
                        </a:spcAft>
                      </a:pPr>
                      <a:r>
                        <a:rPr lang="lt-LT" sz="1400" dirty="0">
                          <a:effectLst/>
                          <a:latin typeface="Times New Roman" panose="02020603050405020304" pitchFamily="18" charset="0"/>
                          <a:cs typeface="Times New Roman" panose="02020603050405020304" pitchFamily="18" charset="0"/>
                        </a:rPr>
                        <a:t>5-6 klasė</a:t>
                      </a:r>
                      <a:endParaRPr lang="lt-LT" sz="1400" dirty="0">
                        <a:effectLst/>
                        <a:latin typeface="Times New Roman" panose="02020603050405020304" pitchFamily="18" charset="0"/>
                        <a:ea typeface="Calibri"/>
                        <a:cs typeface="Times New Roman" panose="02020603050405020304" pitchFamily="18" charset="0"/>
                      </a:endParaRPr>
                    </a:p>
                  </a:txBody>
                  <a:tcPr marL="60257" marR="60257" marT="0" marB="0"/>
                </a:tc>
                <a:tc hMerge="1">
                  <a:txBody>
                    <a:bodyPr/>
                    <a:lstStyle/>
                    <a:p>
                      <a:endParaRPr lang="lt-LT"/>
                    </a:p>
                  </a:txBody>
                  <a:tcPr/>
                </a:tc>
                <a:tc hMerge="1">
                  <a:txBody>
                    <a:bodyPr/>
                    <a:lstStyle/>
                    <a:p>
                      <a:endParaRPr lang="lt-LT"/>
                    </a:p>
                  </a:txBody>
                  <a:tcPr/>
                </a:tc>
              </a:tr>
              <a:tr h="325705">
                <a:tc>
                  <a:txBody>
                    <a:bodyPr/>
                    <a:lstStyle/>
                    <a:p>
                      <a:pPr algn="ctr">
                        <a:lnSpc>
                          <a:spcPct val="107000"/>
                        </a:lnSpc>
                        <a:spcAft>
                          <a:spcPts val="800"/>
                        </a:spcAft>
                      </a:pPr>
                      <a:r>
                        <a:rPr lang="lt-LT" sz="1400" dirty="0" smtClean="0">
                          <a:effectLst/>
                          <a:latin typeface="Times New Roman" panose="02020603050405020304" pitchFamily="18" charset="0"/>
                          <a:ea typeface="Calibri"/>
                          <a:cs typeface="Times New Roman" panose="02020603050405020304" pitchFamily="18" charset="0"/>
                        </a:rPr>
                        <a:t>Geografijos</a:t>
                      </a:r>
                      <a:r>
                        <a:rPr lang="lt-LT" sz="1400" baseline="0" dirty="0" smtClean="0">
                          <a:effectLst/>
                          <a:latin typeface="Times New Roman" panose="02020603050405020304" pitchFamily="18" charset="0"/>
                          <a:ea typeface="Calibri"/>
                          <a:cs typeface="Times New Roman" panose="02020603050405020304" pitchFamily="18" charset="0"/>
                        </a:rPr>
                        <a:t> tema ir pasiekimai</a:t>
                      </a:r>
                      <a:endParaRPr lang="lt-LT" sz="1400" dirty="0">
                        <a:effectLst/>
                        <a:latin typeface="Times New Roman" panose="02020603050405020304" pitchFamily="18" charset="0"/>
                        <a:ea typeface="Calibri"/>
                        <a:cs typeface="Times New Roman" panose="02020603050405020304" pitchFamily="18" charset="0"/>
                      </a:endParaRPr>
                    </a:p>
                  </a:txBody>
                  <a:tcPr marL="60257" marR="60257" marT="0" marB="0"/>
                </a:tc>
                <a:tc>
                  <a:txBody>
                    <a:bodyPr/>
                    <a:lstStyle/>
                    <a:p>
                      <a:pPr algn="ctr">
                        <a:lnSpc>
                          <a:spcPct val="107000"/>
                        </a:lnSpc>
                        <a:spcAft>
                          <a:spcPts val="800"/>
                        </a:spcAft>
                      </a:pPr>
                      <a:r>
                        <a:rPr lang="lt-LT" sz="1400" dirty="0">
                          <a:effectLst/>
                          <a:latin typeface="Times New Roman" panose="02020603050405020304" pitchFamily="18" charset="0"/>
                          <a:cs typeface="Times New Roman" panose="02020603050405020304" pitchFamily="18" charset="0"/>
                        </a:rPr>
                        <a:t>I-oji užsienio </a:t>
                      </a:r>
                      <a:r>
                        <a:rPr lang="lt-LT" sz="1400" dirty="0" smtClean="0">
                          <a:effectLst/>
                          <a:latin typeface="Times New Roman" panose="02020603050405020304" pitchFamily="18" charset="0"/>
                          <a:cs typeface="Times New Roman" panose="02020603050405020304" pitchFamily="18" charset="0"/>
                        </a:rPr>
                        <a:t>kalba</a:t>
                      </a:r>
                      <a:r>
                        <a:rPr lang="lt-LT" sz="1400" baseline="0" dirty="0" smtClean="0">
                          <a:effectLst/>
                          <a:latin typeface="Times New Roman" panose="02020603050405020304" pitchFamily="18" charset="0"/>
                          <a:cs typeface="Times New Roman" panose="02020603050405020304" pitchFamily="18" charset="0"/>
                        </a:rPr>
                        <a:t> tema ir pasiekimai</a:t>
                      </a:r>
                      <a:endParaRPr lang="lt-LT" sz="1400" dirty="0">
                        <a:effectLst/>
                        <a:latin typeface="Times New Roman" panose="02020603050405020304" pitchFamily="18" charset="0"/>
                        <a:ea typeface="Calibri"/>
                        <a:cs typeface="Times New Roman" panose="02020603050405020304" pitchFamily="18" charset="0"/>
                      </a:endParaRPr>
                    </a:p>
                  </a:txBody>
                  <a:tcPr marL="60257" marR="60257" marT="0" marB="0"/>
                </a:tc>
                <a:tc>
                  <a:txBody>
                    <a:bodyPr/>
                    <a:lstStyle/>
                    <a:p>
                      <a:pPr algn="ctr">
                        <a:lnSpc>
                          <a:spcPct val="107000"/>
                        </a:lnSpc>
                        <a:spcAft>
                          <a:spcPts val="800"/>
                        </a:spcAft>
                      </a:pPr>
                      <a:r>
                        <a:rPr lang="lt-LT" sz="1400" dirty="0">
                          <a:effectLst/>
                          <a:latin typeface="Times New Roman" panose="02020603050405020304" pitchFamily="18" charset="0"/>
                          <a:cs typeface="Times New Roman" panose="02020603050405020304" pitchFamily="18" charset="0"/>
                        </a:rPr>
                        <a:t>II-oji užsienio kalba </a:t>
                      </a:r>
                      <a:r>
                        <a:rPr lang="lt-LT" sz="1400" dirty="0" smtClean="0">
                          <a:effectLst/>
                          <a:latin typeface="Times New Roman" panose="02020603050405020304" pitchFamily="18" charset="0"/>
                          <a:cs typeface="Times New Roman" panose="02020603050405020304" pitchFamily="18" charset="0"/>
                        </a:rPr>
                        <a:t>tema</a:t>
                      </a:r>
                      <a:r>
                        <a:rPr lang="lt-LT" sz="1400" baseline="0" dirty="0" smtClean="0">
                          <a:effectLst/>
                          <a:latin typeface="Times New Roman" panose="02020603050405020304" pitchFamily="18" charset="0"/>
                          <a:cs typeface="Times New Roman" panose="02020603050405020304" pitchFamily="18" charset="0"/>
                        </a:rPr>
                        <a:t> ir pasiekimai</a:t>
                      </a:r>
                      <a:endParaRPr lang="lt-LT" sz="1400" dirty="0">
                        <a:effectLst/>
                        <a:latin typeface="Times New Roman" panose="02020603050405020304" pitchFamily="18" charset="0"/>
                        <a:ea typeface="Calibri"/>
                        <a:cs typeface="Times New Roman" panose="02020603050405020304" pitchFamily="18" charset="0"/>
                      </a:endParaRPr>
                    </a:p>
                  </a:txBody>
                  <a:tcPr marL="60257" marR="60257" marT="0" marB="0"/>
                </a:tc>
              </a:tr>
              <a:tr h="1505207">
                <a:tc>
                  <a:txBody>
                    <a:bodyPr/>
                    <a:lstStyle/>
                    <a:p>
                      <a:pPr algn="just">
                        <a:lnSpc>
                          <a:spcPct val="107000"/>
                        </a:lnSpc>
                        <a:spcAft>
                          <a:spcPts val="800"/>
                        </a:spcAft>
                      </a:pPr>
                      <a:r>
                        <a:rPr lang="lt-LT" sz="1400" dirty="0">
                          <a:effectLst/>
                          <a:latin typeface="Times New Roman" panose="02020603050405020304" pitchFamily="18" charset="0"/>
                          <a:cs typeface="Times New Roman" panose="02020603050405020304" pitchFamily="18" charset="0"/>
                        </a:rPr>
                        <a:t>Orientuojasi vietovėje pagal įvairius požymius. </a:t>
                      </a:r>
                    </a:p>
                    <a:p>
                      <a:pPr algn="just">
                        <a:lnSpc>
                          <a:spcPct val="107000"/>
                        </a:lnSpc>
                        <a:spcAft>
                          <a:spcPts val="800"/>
                        </a:spcAft>
                      </a:pPr>
                      <a:r>
                        <a:rPr lang="lt-LT" sz="1400" dirty="0">
                          <a:effectLst/>
                          <a:latin typeface="Times New Roman" panose="02020603050405020304" pitchFamily="18" charset="0"/>
                          <a:cs typeface="Times New Roman" panose="02020603050405020304" pitchFamily="18" charset="0"/>
                        </a:rPr>
                        <a:t>Randa savo gyvenamąją vietovę, rajoną, apskritį, etnografinę sritį, Lietuvą, visus žemynus bei vandenynus ir parodo juos gamtiniame ir politiniame žemėlapiuose.</a:t>
                      </a:r>
                      <a:endParaRPr lang="lt-LT" sz="1400" dirty="0">
                        <a:effectLst/>
                        <a:latin typeface="Times New Roman" panose="02020603050405020304" pitchFamily="18" charset="0"/>
                        <a:ea typeface="Calibri"/>
                        <a:cs typeface="Times New Roman" panose="02020603050405020304" pitchFamily="18" charset="0"/>
                      </a:endParaRPr>
                    </a:p>
                  </a:txBody>
                  <a:tcPr marL="60257" marR="60257" marT="0" marB="0"/>
                </a:tc>
                <a:tc>
                  <a:txBody>
                    <a:bodyPr/>
                    <a:lstStyle/>
                    <a:p>
                      <a:pPr algn="just">
                        <a:lnSpc>
                          <a:spcPct val="107000"/>
                        </a:lnSpc>
                        <a:spcAft>
                          <a:spcPts val="800"/>
                        </a:spcAft>
                      </a:pPr>
                      <a:r>
                        <a:rPr lang="lt-LT" sz="1400" dirty="0">
                          <a:effectLst/>
                          <a:latin typeface="Times New Roman" panose="02020603050405020304" pitchFamily="18" charset="0"/>
                          <a:cs typeface="Times New Roman" panose="02020603050405020304" pitchFamily="18" charset="0"/>
                        </a:rPr>
                        <a:t>Supranta informaciją ir paprastais nesudėtingais sakiniais apibūdina šalies geografinę padėtį, išvardija jos regionus. Supranta nesudėtingus tekstus, kai kalbama ar rašoma apie šalies geografinę padėtį arba artimiausią aplinką. Išvardija žemynus ir juos supančius vandenynus. </a:t>
                      </a:r>
                      <a:endParaRPr lang="lt-LT" sz="1400" dirty="0">
                        <a:effectLst/>
                        <a:latin typeface="Times New Roman" panose="02020603050405020304" pitchFamily="18" charset="0"/>
                        <a:ea typeface="Calibri"/>
                        <a:cs typeface="Times New Roman" panose="02020603050405020304" pitchFamily="18" charset="0"/>
                      </a:endParaRPr>
                    </a:p>
                  </a:txBody>
                  <a:tcPr marL="60257" marR="60257" marT="0" marB="0"/>
                </a:tc>
                <a:tc>
                  <a:txBody>
                    <a:bodyPr/>
                    <a:lstStyle/>
                    <a:p>
                      <a:pPr algn="just">
                        <a:lnSpc>
                          <a:spcPct val="107000"/>
                        </a:lnSpc>
                        <a:spcAft>
                          <a:spcPts val="800"/>
                        </a:spcAft>
                      </a:pPr>
                      <a:r>
                        <a:rPr lang="lt-LT" sz="1400" dirty="0">
                          <a:effectLst/>
                          <a:latin typeface="Times New Roman" panose="02020603050405020304" pitchFamily="18" charset="0"/>
                          <a:cs typeface="Times New Roman" panose="02020603050405020304" pitchFamily="18" charset="0"/>
                        </a:rPr>
                        <a:t>Supranta paprastą nesudėtingą informaciją apie šalies geografinę padėtį, pvz.: Lietuva yra Europoje.  Pasako žemynų pavadinimus ir juos supančius </a:t>
                      </a:r>
                      <a:r>
                        <a:rPr lang="lt-LT" sz="1400" dirty="0" smtClean="0">
                          <a:effectLst/>
                          <a:latin typeface="Times New Roman" panose="02020603050405020304" pitchFamily="18" charset="0"/>
                          <a:cs typeface="Times New Roman" panose="02020603050405020304" pitchFamily="18" charset="0"/>
                        </a:rPr>
                        <a:t>vandenynus</a:t>
                      </a:r>
                      <a:r>
                        <a:rPr lang="lt-LT" sz="1400" dirty="0">
                          <a:effectLst/>
                          <a:latin typeface="Times New Roman" panose="02020603050405020304" pitchFamily="18" charset="0"/>
                          <a:cs typeface="Times New Roman" panose="02020603050405020304" pitchFamily="18" charset="0"/>
                        </a:rPr>
                        <a:t>. Trumpais sakiniais įvardija savo miesto padėtį ir vietą šalyje, pvz.: Šiauliai yra Šiaurės Lietuvoje.  </a:t>
                      </a:r>
                      <a:endParaRPr lang="lt-LT" sz="1400" dirty="0">
                        <a:effectLst/>
                        <a:latin typeface="Times New Roman" panose="02020603050405020304" pitchFamily="18" charset="0"/>
                        <a:ea typeface="Calibri"/>
                        <a:cs typeface="Times New Roman" panose="02020603050405020304" pitchFamily="18" charset="0"/>
                      </a:endParaRPr>
                    </a:p>
                  </a:txBody>
                  <a:tcPr marL="60257" marR="60257" marT="0" marB="0"/>
                </a:tc>
              </a:tr>
              <a:tr h="1168207">
                <a:tc>
                  <a:txBody>
                    <a:bodyPr/>
                    <a:lstStyle/>
                    <a:p>
                      <a:pPr algn="just">
                        <a:lnSpc>
                          <a:spcPct val="107000"/>
                        </a:lnSpc>
                        <a:spcAft>
                          <a:spcPts val="800"/>
                        </a:spcAft>
                      </a:pPr>
                      <a:r>
                        <a:rPr lang="lt-LT" sz="1400">
                          <a:effectLst/>
                          <a:latin typeface="Times New Roman" panose="02020603050405020304" pitchFamily="18" charset="0"/>
                          <a:cs typeface="Times New Roman" panose="02020603050405020304" pitchFamily="18" charset="0"/>
                        </a:rPr>
                        <a:t>Susipažįsta su augalijos ir gyvūnijos įvairove.</a:t>
                      </a:r>
                      <a:endParaRPr lang="lt-LT" sz="1400">
                        <a:effectLst/>
                        <a:latin typeface="Times New Roman" panose="02020603050405020304" pitchFamily="18" charset="0"/>
                        <a:ea typeface="Calibri"/>
                        <a:cs typeface="Times New Roman" panose="02020603050405020304" pitchFamily="18" charset="0"/>
                      </a:endParaRPr>
                    </a:p>
                  </a:txBody>
                  <a:tcPr marL="60257" marR="60257" marT="0" marB="0"/>
                </a:tc>
                <a:tc>
                  <a:txBody>
                    <a:bodyPr/>
                    <a:lstStyle/>
                    <a:p>
                      <a:pPr algn="just">
                        <a:lnSpc>
                          <a:spcPct val="107000"/>
                        </a:lnSpc>
                        <a:spcAft>
                          <a:spcPts val="800"/>
                        </a:spcAft>
                      </a:pPr>
                      <a:r>
                        <a:rPr lang="lt-LT" sz="1400" dirty="0">
                          <a:effectLst/>
                          <a:latin typeface="Times New Roman" panose="02020603050405020304" pitchFamily="18" charset="0"/>
                          <a:cs typeface="Times New Roman" panose="02020603050405020304" pitchFamily="18" charset="0"/>
                        </a:rPr>
                        <a:t>Supranta ir išvardija gyvūnų ir augalų pavadinimus, nesudėtingais sakiniais apibūdina savo augintinį, suvokia atsakingą elgesį su gyvūnais. Supranta nesudėtingus trumpus tekstus apie gyvūnus ir augalus. </a:t>
                      </a:r>
                      <a:endParaRPr lang="lt-LT" sz="1400" dirty="0">
                        <a:effectLst/>
                        <a:latin typeface="Times New Roman" panose="02020603050405020304" pitchFamily="18" charset="0"/>
                        <a:ea typeface="Calibri"/>
                        <a:cs typeface="Times New Roman" panose="02020603050405020304" pitchFamily="18" charset="0"/>
                      </a:endParaRPr>
                    </a:p>
                  </a:txBody>
                  <a:tcPr marL="60257" marR="60257" marT="0" marB="0"/>
                </a:tc>
                <a:tc>
                  <a:txBody>
                    <a:bodyPr/>
                    <a:lstStyle/>
                    <a:p>
                      <a:pPr algn="just">
                        <a:lnSpc>
                          <a:spcPct val="107000"/>
                        </a:lnSpc>
                        <a:spcAft>
                          <a:spcPts val="800"/>
                        </a:spcAft>
                      </a:pPr>
                      <a:r>
                        <a:rPr lang="lt-LT" sz="1400" dirty="0">
                          <a:effectLst/>
                          <a:latin typeface="Times New Roman" panose="02020603050405020304" pitchFamily="18" charset="0"/>
                          <a:cs typeface="Times New Roman" panose="02020603050405020304" pitchFamily="18" charset="0"/>
                        </a:rPr>
                        <a:t>Išvardija artimiausios aplinkos gyvūnų ir augalų pavadinimus, gali pasakyti elementarias frazes apie patinkantį gyvūną ar </a:t>
                      </a:r>
                      <a:r>
                        <a:rPr lang="lt-LT" sz="1400" dirty="0" smtClean="0">
                          <a:effectLst/>
                          <a:latin typeface="Times New Roman" panose="02020603050405020304" pitchFamily="18" charset="0"/>
                          <a:cs typeface="Times New Roman" panose="02020603050405020304" pitchFamily="18" charset="0"/>
                        </a:rPr>
                        <a:t>augalą,</a:t>
                      </a:r>
                      <a:r>
                        <a:rPr lang="lt-LT" sz="1400" baseline="0" dirty="0" smtClean="0">
                          <a:effectLst/>
                          <a:latin typeface="Times New Roman" panose="02020603050405020304" pitchFamily="18" charset="0"/>
                          <a:cs typeface="Times New Roman" panose="02020603050405020304" pitchFamily="18" charset="0"/>
                        </a:rPr>
                        <a:t> pvz.:  man patinka šunys, aš turiu katę. </a:t>
                      </a:r>
                      <a:r>
                        <a:rPr lang="lt-LT" sz="1400" dirty="0" smtClean="0">
                          <a:effectLst/>
                          <a:latin typeface="Times New Roman" panose="02020603050405020304" pitchFamily="18" charset="0"/>
                          <a:cs typeface="Times New Roman" panose="02020603050405020304" pitchFamily="18" charset="0"/>
                        </a:rPr>
                        <a:t> </a:t>
                      </a:r>
                      <a:endParaRPr lang="lt-LT" sz="1400" dirty="0">
                        <a:effectLst/>
                        <a:latin typeface="Times New Roman" panose="02020603050405020304" pitchFamily="18" charset="0"/>
                        <a:ea typeface="Calibri"/>
                        <a:cs typeface="Times New Roman" panose="02020603050405020304" pitchFamily="18" charset="0"/>
                      </a:endParaRPr>
                    </a:p>
                  </a:txBody>
                  <a:tcPr marL="60257" marR="60257" marT="0" marB="0"/>
                </a:tc>
              </a:tr>
              <a:tr h="1336707">
                <a:tc>
                  <a:txBody>
                    <a:bodyPr/>
                    <a:lstStyle/>
                    <a:p>
                      <a:pPr algn="just">
                        <a:lnSpc>
                          <a:spcPct val="107000"/>
                        </a:lnSpc>
                        <a:spcAft>
                          <a:spcPts val="800"/>
                        </a:spcAft>
                      </a:pPr>
                      <a:r>
                        <a:rPr lang="lt-LT" sz="1400" dirty="0">
                          <a:effectLst/>
                          <a:latin typeface="Times New Roman" panose="02020603050405020304" pitchFamily="18" charset="0"/>
                          <a:cs typeface="Times New Roman" panose="02020603050405020304" pitchFamily="18" charset="0"/>
                        </a:rPr>
                        <a:t>Susipažįsta su mokyklos </a:t>
                      </a:r>
                      <a:r>
                        <a:rPr lang="lt-LT" sz="1400" dirty="0" smtClean="0">
                          <a:effectLst/>
                          <a:latin typeface="Times New Roman" panose="02020603050405020304" pitchFamily="18" charset="0"/>
                          <a:cs typeface="Times New Roman" panose="02020603050405020304" pitchFamily="18" charset="0"/>
                        </a:rPr>
                        <a:t>ir savo šalies valdymo struktūra</a:t>
                      </a:r>
                      <a:endParaRPr lang="lt-LT" sz="1400" dirty="0">
                        <a:effectLst/>
                        <a:latin typeface="Times New Roman" panose="02020603050405020304" pitchFamily="18" charset="0"/>
                        <a:ea typeface="Calibri"/>
                        <a:cs typeface="Times New Roman" panose="02020603050405020304" pitchFamily="18" charset="0"/>
                      </a:endParaRPr>
                    </a:p>
                  </a:txBody>
                  <a:tcPr marL="60257" marR="60257" marT="0" marB="0"/>
                </a:tc>
                <a:tc>
                  <a:txBody>
                    <a:bodyPr/>
                    <a:lstStyle/>
                    <a:p>
                      <a:pPr algn="just">
                        <a:lnSpc>
                          <a:spcPct val="107000"/>
                        </a:lnSpc>
                        <a:spcAft>
                          <a:spcPts val="800"/>
                        </a:spcAft>
                      </a:pPr>
                      <a:r>
                        <a:rPr lang="lt-LT" sz="1400" dirty="0">
                          <a:effectLst/>
                          <a:latin typeface="Times New Roman" panose="02020603050405020304" pitchFamily="18" charset="0"/>
                          <a:cs typeface="Times New Roman" panose="02020603050405020304" pitchFamily="18" charset="0"/>
                        </a:rPr>
                        <a:t>Paprastais ir nesudėtingais sakiniais apibūdina savo mokyklą, jos struktūrą, išvardija mokomuosius dalykus, pasako, </a:t>
                      </a:r>
                      <a:r>
                        <a:rPr lang="lt-LT" sz="1400" dirty="0" smtClean="0">
                          <a:effectLst/>
                          <a:latin typeface="Times New Roman" panose="02020603050405020304" pitchFamily="18" charset="0"/>
                          <a:cs typeface="Times New Roman" panose="02020603050405020304" pitchFamily="18" charset="0"/>
                        </a:rPr>
                        <a:t>ko</a:t>
                      </a:r>
                      <a:r>
                        <a:rPr lang="lt-LT" sz="1400" baseline="0" dirty="0" smtClean="0">
                          <a:effectLst/>
                          <a:latin typeface="Times New Roman" panose="02020603050405020304" pitchFamily="18" charset="0"/>
                          <a:cs typeface="Times New Roman" panose="02020603050405020304" pitchFamily="18" charset="0"/>
                        </a:rPr>
                        <a:t> mokytis sekasi ar nesiseka. </a:t>
                      </a:r>
                      <a:endParaRPr lang="lt-LT" sz="1400" dirty="0">
                        <a:effectLst/>
                        <a:latin typeface="Times New Roman" panose="02020603050405020304" pitchFamily="18" charset="0"/>
                        <a:ea typeface="Calibri"/>
                        <a:cs typeface="Times New Roman" panose="02020603050405020304" pitchFamily="18" charset="0"/>
                      </a:endParaRPr>
                    </a:p>
                  </a:txBody>
                  <a:tcPr marL="60257" marR="60257" marT="0" marB="0"/>
                </a:tc>
                <a:tc>
                  <a:txBody>
                    <a:bodyPr/>
                    <a:lstStyle/>
                    <a:p>
                      <a:pPr algn="just">
                        <a:lnSpc>
                          <a:spcPct val="107000"/>
                        </a:lnSpc>
                        <a:spcAft>
                          <a:spcPts val="800"/>
                        </a:spcAft>
                      </a:pPr>
                      <a:r>
                        <a:rPr lang="lt-LT" sz="1400" dirty="0">
                          <a:effectLst/>
                          <a:latin typeface="Times New Roman" panose="02020603050405020304" pitchFamily="18" charset="0"/>
                          <a:cs typeface="Times New Roman" panose="02020603050405020304" pitchFamily="18" charset="0"/>
                        </a:rPr>
                        <a:t>Išvardija mokomųjų dalykų pavadinimus, elementariais sakiniais apibūdina patinkančius ir nepatinkančius </a:t>
                      </a:r>
                      <a:r>
                        <a:rPr lang="lt-LT" sz="1400" dirty="0" smtClean="0">
                          <a:effectLst/>
                          <a:latin typeface="Times New Roman" panose="02020603050405020304" pitchFamily="18" charset="0"/>
                          <a:cs typeface="Times New Roman" panose="02020603050405020304" pitchFamily="18" charset="0"/>
                        </a:rPr>
                        <a:t>dalykus,</a:t>
                      </a:r>
                      <a:r>
                        <a:rPr lang="lt-LT" sz="1400" baseline="0" dirty="0" smtClean="0">
                          <a:effectLst/>
                          <a:latin typeface="Times New Roman" panose="02020603050405020304" pitchFamily="18" charset="0"/>
                          <a:cs typeface="Times New Roman" panose="02020603050405020304" pitchFamily="18" charset="0"/>
                        </a:rPr>
                        <a:t> pvz.: </a:t>
                      </a:r>
                      <a:r>
                        <a:rPr lang="lt-LT" sz="1400" i="0" kern="1200" dirty="0" smtClean="0">
                          <a:solidFill>
                            <a:schemeClr val="dk1"/>
                          </a:solidFill>
                          <a:effectLst/>
                          <a:latin typeface="Times New Roman" panose="02020603050405020304" pitchFamily="18" charset="0"/>
                          <a:ea typeface="+mn-ea"/>
                          <a:cs typeface="Times New Roman" panose="02020603050405020304" pitchFamily="18" charset="0"/>
                        </a:rPr>
                        <a:t>Aš mokausi lietuvių kalbos, matematikos, istorijos, anglų kalbos, vokiečių kalbos/prancūzų kalbos/ rusų kalbos ir t.t. Man patinka/nepatinka matematika...</a:t>
                      </a:r>
                      <a:r>
                        <a:rPr lang="lt-LT" sz="1400" i="0" dirty="0" smtClean="0">
                          <a:effectLst/>
                          <a:latin typeface="Times New Roman" panose="02020603050405020304" pitchFamily="18" charset="0"/>
                          <a:cs typeface="Times New Roman" panose="02020603050405020304" pitchFamily="18" charset="0"/>
                        </a:rPr>
                        <a:t> </a:t>
                      </a:r>
                      <a:r>
                        <a:rPr lang="lt-LT" sz="1400" dirty="0" smtClean="0">
                          <a:effectLst/>
                          <a:latin typeface="Times New Roman" panose="02020603050405020304" pitchFamily="18" charset="0"/>
                          <a:cs typeface="Times New Roman" panose="02020603050405020304" pitchFamily="18" charset="0"/>
                        </a:rPr>
                        <a:t> </a:t>
                      </a:r>
                      <a:endParaRPr lang="lt-LT" sz="1400" dirty="0">
                        <a:effectLst/>
                        <a:latin typeface="Times New Roman" panose="02020603050405020304" pitchFamily="18" charset="0"/>
                        <a:ea typeface="Calibri"/>
                        <a:cs typeface="Times New Roman" panose="02020603050405020304" pitchFamily="18" charset="0"/>
                      </a:endParaRPr>
                    </a:p>
                  </a:txBody>
                  <a:tcPr marL="60257" marR="60257" marT="0" marB="0"/>
                </a:tc>
              </a:tr>
              <a:tr h="1673708">
                <a:tc>
                  <a:txBody>
                    <a:bodyPr/>
                    <a:lstStyle/>
                    <a:p>
                      <a:pPr algn="just">
                        <a:lnSpc>
                          <a:spcPct val="107000"/>
                        </a:lnSpc>
                        <a:spcAft>
                          <a:spcPts val="800"/>
                        </a:spcAft>
                      </a:pPr>
                      <a:r>
                        <a:rPr lang="lt-LT" sz="1400" dirty="0">
                          <a:effectLst/>
                          <a:latin typeface="Times New Roman" panose="02020603050405020304" pitchFamily="18" charset="0"/>
                          <a:cs typeface="Times New Roman" panose="02020603050405020304" pitchFamily="18" charset="0"/>
                        </a:rPr>
                        <a:t>Skiria orus nuo klimato. Nagrinėja dažniausiai meteorologijoje naudojamų prietaisų rodmenis</a:t>
                      </a:r>
                      <a:endParaRPr lang="lt-LT" sz="1400" dirty="0">
                        <a:effectLst/>
                        <a:latin typeface="Times New Roman" panose="02020603050405020304" pitchFamily="18" charset="0"/>
                        <a:ea typeface="Calibri"/>
                        <a:cs typeface="Times New Roman" panose="02020603050405020304" pitchFamily="18" charset="0"/>
                      </a:endParaRPr>
                    </a:p>
                  </a:txBody>
                  <a:tcPr marL="60257" marR="60257" marT="0" marB="0"/>
                </a:tc>
                <a:tc>
                  <a:txBody>
                    <a:bodyPr/>
                    <a:lstStyle/>
                    <a:p>
                      <a:pPr algn="just">
                        <a:lnSpc>
                          <a:spcPct val="107000"/>
                        </a:lnSpc>
                        <a:spcAft>
                          <a:spcPts val="800"/>
                        </a:spcAft>
                      </a:pPr>
                      <a:r>
                        <a:rPr lang="lt-LT" sz="1400" dirty="0">
                          <a:effectLst/>
                          <a:latin typeface="Times New Roman" panose="02020603050405020304" pitchFamily="18" charset="0"/>
                          <a:cs typeface="Times New Roman" panose="02020603050405020304" pitchFamily="18" charset="0"/>
                        </a:rPr>
                        <a:t>Supranta ir vartoja sąvokas, apibūdinančias orus, nesudėtingais sakiniais pasako orų prognozę ar šaliai būdingą klimatą. Supranta nesudėtingus tekstus, kuriuose kalbama apie šalies ar regiono klimatą. Įsimena kelis meteorologijoje naudojamų prietaisų pavadinimus, pvz.:  termometras, barometras. </a:t>
                      </a:r>
                      <a:endParaRPr lang="lt-LT" sz="1400" dirty="0">
                        <a:effectLst/>
                        <a:latin typeface="Times New Roman" panose="02020603050405020304" pitchFamily="18" charset="0"/>
                        <a:ea typeface="Calibri"/>
                        <a:cs typeface="Times New Roman" panose="02020603050405020304" pitchFamily="18" charset="0"/>
                      </a:endParaRPr>
                    </a:p>
                  </a:txBody>
                  <a:tcPr marL="60257" marR="60257" marT="0" marB="0"/>
                </a:tc>
                <a:tc>
                  <a:txBody>
                    <a:bodyPr/>
                    <a:lstStyle/>
                    <a:p>
                      <a:pPr algn="just">
                        <a:lnSpc>
                          <a:spcPct val="107000"/>
                        </a:lnSpc>
                        <a:spcAft>
                          <a:spcPts val="800"/>
                        </a:spcAft>
                      </a:pPr>
                      <a:r>
                        <a:rPr lang="lt-LT" sz="1400" dirty="0">
                          <a:effectLst/>
                          <a:latin typeface="Times New Roman" panose="02020603050405020304" pitchFamily="18" charset="0"/>
                          <a:cs typeface="Times New Roman" panose="02020603050405020304" pitchFamily="18" charset="0"/>
                        </a:rPr>
                        <a:t>Supranta ir vartoja sąvokas, apibūdinančias metų laikus, elementarias frazes apie orą, pvz.: sninga, lyja. </a:t>
                      </a:r>
                      <a:endParaRPr lang="lt-LT" sz="1400" dirty="0">
                        <a:effectLst/>
                        <a:latin typeface="Times New Roman" panose="02020603050405020304" pitchFamily="18" charset="0"/>
                        <a:ea typeface="Calibri"/>
                        <a:cs typeface="Times New Roman" panose="02020603050405020304" pitchFamily="18" charset="0"/>
                      </a:endParaRPr>
                    </a:p>
                  </a:txBody>
                  <a:tcPr marL="60257" marR="60257" marT="0" marB="0"/>
                </a:tc>
              </a:tr>
            </a:tbl>
          </a:graphicData>
        </a:graphic>
      </p:graphicFrame>
    </p:spTree>
    <p:extLst>
      <p:ext uri="{BB962C8B-B14F-4D97-AF65-F5344CB8AC3E}">
        <p14:creationId xmlns:p14="http://schemas.microsoft.com/office/powerpoint/2010/main" val="3642377455"/>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xfrm>
            <a:off x="323528" y="548680"/>
            <a:ext cx="8229600" cy="1440160"/>
          </a:xfrm>
        </p:spPr>
        <p:txBody>
          <a:bodyPr>
            <a:noAutofit/>
          </a:bodyPr>
          <a:lstStyle/>
          <a:p>
            <a:pPr algn="just"/>
            <a:r>
              <a:rPr lang="lt-LT" sz="2800" dirty="0" smtClean="0">
                <a:latin typeface="Arial" panose="020B0604020202020204" pitchFamily="34" charset="0"/>
                <a:cs typeface="Arial" panose="020B0604020202020204" pitchFamily="34" charset="0"/>
              </a:rPr>
              <a:t>Tarpdalykinė integracija Bendrųjų programų atnaujinimo gairėse</a:t>
            </a:r>
            <a:endParaRPr lang="lt-LT" sz="2800" dirty="0">
              <a:latin typeface="Arial" panose="020B0604020202020204" pitchFamily="34" charset="0"/>
              <a:cs typeface="Arial" panose="020B0604020202020204" pitchFamily="34" charset="0"/>
            </a:endParaRPr>
          </a:p>
        </p:txBody>
      </p:sp>
      <p:sp>
        <p:nvSpPr>
          <p:cNvPr id="3" name="Turinio vietos rezervavimo ženklas 2"/>
          <p:cNvSpPr>
            <a:spLocks noGrp="1"/>
          </p:cNvSpPr>
          <p:nvPr>
            <p:ph idx="1"/>
          </p:nvPr>
        </p:nvSpPr>
        <p:spPr>
          <a:xfrm>
            <a:off x="457200" y="1988840"/>
            <a:ext cx="8229600" cy="4137323"/>
          </a:xfrm>
        </p:spPr>
        <p:txBody>
          <a:bodyPr>
            <a:normAutofit fontScale="62500" lnSpcReduction="20000"/>
          </a:bodyPr>
          <a:lstStyle/>
          <a:p>
            <a:pPr algn="just"/>
            <a:r>
              <a:rPr lang="lt-LT" dirty="0" smtClean="0">
                <a:latin typeface="Arial" panose="020B0604020202020204" pitchFamily="34" charset="0"/>
                <a:cs typeface="Arial" panose="020B0604020202020204" pitchFamily="34" charset="0"/>
              </a:rPr>
              <a:t>Siekiant </a:t>
            </a:r>
            <a:r>
              <a:rPr lang="lt-LT" dirty="0">
                <a:latin typeface="Arial" panose="020B0604020202020204" pitchFamily="34" charset="0"/>
                <a:cs typeface="Arial" panose="020B0604020202020204" pitchFamily="34" charset="0"/>
              </a:rPr>
              <a:t>ugdytis kompetencijas, </a:t>
            </a:r>
            <a:r>
              <a:rPr lang="lt-LT" dirty="0" err="1">
                <a:latin typeface="Arial" panose="020B0604020202020204" pitchFamily="34" charset="0"/>
                <a:cs typeface="Arial" panose="020B0604020202020204" pitchFamily="34" charset="0"/>
              </a:rPr>
              <a:t>ugdymo(si</a:t>
            </a:r>
            <a:r>
              <a:rPr lang="lt-LT" dirty="0">
                <a:latin typeface="Arial" panose="020B0604020202020204" pitchFamily="34" charset="0"/>
                <a:cs typeface="Arial" panose="020B0604020202020204" pitchFamily="34" charset="0"/>
              </a:rPr>
              <a:t>) procese svarbu užtikrinti daugialypius ryšius tarp įvairių ugdymo </a:t>
            </a:r>
            <a:r>
              <a:rPr lang="lt-LT" dirty="0">
                <a:solidFill>
                  <a:srgbClr val="0070C0"/>
                </a:solidFill>
                <a:latin typeface="Arial" panose="020B0604020202020204" pitchFamily="34" charset="0"/>
                <a:cs typeface="Arial" panose="020B0604020202020204" pitchFamily="34" charset="0"/>
              </a:rPr>
              <a:t>sričių, dalykų </a:t>
            </a:r>
            <a:r>
              <a:rPr lang="lt-LT" dirty="0">
                <a:latin typeface="Arial" panose="020B0604020202020204" pitchFamily="34" charset="0"/>
                <a:cs typeface="Arial" panose="020B0604020202020204" pitchFamily="34" charset="0"/>
              </a:rPr>
              <a:t>ir </a:t>
            </a:r>
            <a:r>
              <a:rPr lang="lt-LT" dirty="0">
                <a:solidFill>
                  <a:srgbClr val="0070C0"/>
                </a:solidFill>
                <a:latin typeface="Arial" panose="020B0604020202020204" pitchFamily="34" charset="0"/>
                <a:cs typeface="Arial" panose="020B0604020202020204" pitchFamily="34" charset="0"/>
              </a:rPr>
              <a:t>realaus pasaulio. </a:t>
            </a:r>
            <a:endParaRPr lang="lt-LT" dirty="0" smtClean="0">
              <a:solidFill>
                <a:srgbClr val="0070C0"/>
              </a:solidFill>
              <a:latin typeface="Arial" panose="020B0604020202020204" pitchFamily="34" charset="0"/>
              <a:cs typeface="Arial" panose="020B0604020202020204" pitchFamily="34" charset="0"/>
            </a:endParaRPr>
          </a:p>
          <a:p>
            <a:pPr algn="just"/>
            <a:endParaRPr lang="de-DE" dirty="0" smtClean="0">
              <a:latin typeface="Arial" panose="020B0604020202020204" pitchFamily="34" charset="0"/>
              <a:cs typeface="Arial" panose="020B0604020202020204" pitchFamily="34" charset="0"/>
            </a:endParaRPr>
          </a:p>
          <a:p>
            <a:pPr algn="just"/>
            <a:r>
              <a:rPr lang="lt-LT" dirty="0" err="1" smtClean="0">
                <a:latin typeface="Arial" panose="020B0604020202020204" pitchFamily="34" charset="0"/>
                <a:cs typeface="Arial" panose="020B0604020202020204" pitchFamily="34" charset="0"/>
              </a:rPr>
              <a:t>Tarpdalykinė</a:t>
            </a:r>
            <a:r>
              <a:rPr lang="lt-LT" dirty="0" smtClean="0">
                <a:latin typeface="Arial" panose="020B0604020202020204" pitchFamily="34" charset="0"/>
                <a:cs typeface="Arial" panose="020B0604020202020204" pitchFamily="34" charset="0"/>
              </a:rPr>
              <a:t> </a:t>
            </a:r>
            <a:r>
              <a:rPr lang="lt-LT" dirty="0">
                <a:latin typeface="Arial" panose="020B0604020202020204" pitchFamily="34" charset="0"/>
                <a:cs typeface="Arial" panose="020B0604020202020204" pitchFamily="34" charset="0"/>
              </a:rPr>
              <a:t>integracija padeda mokiniui susiformuoti </a:t>
            </a:r>
            <a:r>
              <a:rPr lang="lt-LT" dirty="0">
                <a:solidFill>
                  <a:srgbClr val="0070C0"/>
                </a:solidFill>
                <a:latin typeface="Arial" panose="020B0604020202020204" pitchFamily="34" charset="0"/>
                <a:cs typeface="Arial" panose="020B0604020202020204" pitchFamily="34" charset="0"/>
              </a:rPr>
              <a:t>visapusišką </a:t>
            </a:r>
            <a:r>
              <a:rPr lang="lt-LT" dirty="0">
                <a:latin typeface="Arial" panose="020B0604020202020204" pitchFamily="34" charset="0"/>
                <a:cs typeface="Arial" panose="020B0604020202020204" pitchFamily="34" charset="0"/>
              </a:rPr>
              <a:t>nagrinėjamų </a:t>
            </a:r>
            <a:r>
              <a:rPr lang="lt-LT" dirty="0">
                <a:solidFill>
                  <a:srgbClr val="0070C0"/>
                </a:solidFill>
                <a:latin typeface="Arial" panose="020B0604020202020204" pitchFamily="34" charset="0"/>
                <a:cs typeface="Arial" panose="020B0604020202020204" pitchFamily="34" charset="0"/>
              </a:rPr>
              <a:t>reiškinių vaizdą. </a:t>
            </a:r>
            <a:endParaRPr lang="lt-LT" dirty="0" smtClean="0">
              <a:solidFill>
                <a:srgbClr val="0070C0"/>
              </a:solidFill>
              <a:latin typeface="Arial" panose="020B0604020202020204" pitchFamily="34" charset="0"/>
              <a:cs typeface="Arial" panose="020B0604020202020204" pitchFamily="34" charset="0"/>
            </a:endParaRPr>
          </a:p>
          <a:p>
            <a:pPr algn="just"/>
            <a:endParaRPr lang="de-DE" dirty="0" smtClean="0">
              <a:latin typeface="Arial" panose="020B0604020202020204" pitchFamily="34" charset="0"/>
              <a:cs typeface="Arial" panose="020B0604020202020204" pitchFamily="34" charset="0"/>
            </a:endParaRPr>
          </a:p>
          <a:p>
            <a:pPr algn="just"/>
            <a:r>
              <a:rPr lang="lt-LT" dirty="0" smtClean="0">
                <a:latin typeface="Arial" panose="020B0604020202020204" pitchFamily="34" charset="0"/>
                <a:cs typeface="Arial" panose="020B0604020202020204" pitchFamily="34" charset="0"/>
              </a:rPr>
              <a:t>Ji atskleidžia </a:t>
            </a:r>
            <a:r>
              <a:rPr lang="lt-LT" dirty="0" smtClean="0">
                <a:solidFill>
                  <a:srgbClr val="0070C0"/>
                </a:solidFill>
                <a:latin typeface="Arial" panose="020B0604020202020204" pitchFamily="34" charset="0"/>
                <a:cs typeface="Arial" panose="020B0604020202020204" pitchFamily="34" charset="0"/>
              </a:rPr>
              <a:t>platesnį dalyko kontekstą</a:t>
            </a:r>
            <a:r>
              <a:rPr lang="lt-LT" dirty="0" smtClean="0">
                <a:latin typeface="Arial" panose="020B0604020202020204" pitchFamily="34" charset="0"/>
                <a:cs typeface="Arial" panose="020B0604020202020204" pitchFamily="34" charset="0"/>
              </a:rPr>
              <a:t>, padeda nagrinėti mokiniams kylančius klausimus, kurie dažnai </a:t>
            </a:r>
            <a:r>
              <a:rPr lang="lt-LT" dirty="0" smtClean="0">
                <a:solidFill>
                  <a:srgbClr val="0070C0"/>
                </a:solidFill>
                <a:latin typeface="Arial" panose="020B0604020202020204" pitchFamily="34" charset="0"/>
                <a:cs typeface="Arial" panose="020B0604020202020204" pitchFamily="34" charset="0"/>
              </a:rPr>
              <a:t>išeina už vieno dalyko ribų</a:t>
            </a:r>
            <a:r>
              <a:rPr lang="lt-LT" dirty="0" smtClean="0">
                <a:latin typeface="Arial" panose="020B0604020202020204" pitchFamily="34" charset="0"/>
                <a:cs typeface="Arial" panose="020B0604020202020204" pitchFamily="34" charset="0"/>
              </a:rPr>
              <a:t>. </a:t>
            </a:r>
          </a:p>
          <a:p>
            <a:pPr algn="just"/>
            <a:endParaRPr lang="de-DE" dirty="0" smtClean="0">
              <a:solidFill>
                <a:srgbClr val="FF0000"/>
              </a:solidFill>
              <a:latin typeface="Arial" panose="020B0604020202020204" pitchFamily="34" charset="0"/>
              <a:cs typeface="Arial" panose="020B0604020202020204" pitchFamily="34" charset="0"/>
            </a:endParaRPr>
          </a:p>
          <a:p>
            <a:pPr algn="just"/>
            <a:r>
              <a:rPr lang="lt-LT" dirty="0" smtClean="0">
                <a:latin typeface="Arial" panose="020B0604020202020204" pitchFamily="34" charset="0"/>
                <a:cs typeface="Arial" panose="020B0604020202020204" pitchFamily="34" charset="0"/>
              </a:rPr>
              <a:t>Bendrosios </a:t>
            </a:r>
            <a:r>
              <a:rPr lang="lt-LT" dirty="0">
                <a:latin typeface="Arial" panose="020B0604020202020204" pitchFamily="34" charset="0"/>
                <a:cs typeface="Arial" panose="020B0604020202020204" pitchFamily="34" charset="0"/>
              </a:rPr>
              <a:t>programos sukuria prielaidas įgyvendinti tarpdalykinę integraciją, tačiau </a:t>
            </a:r>
            <a:r>
              <a:rPr lang="lt-LT" dirty="0">
                <a:solidFill>
                  <a:srgbClr val="0070C0"/>
                </a:solidFill>
                <a:latin typeface="Arial" panose="020B0604020202020204" pitchFamily="34" charset="0"/>
                <a:cs typeface="Arial" panose="020B0604020202020204" pitchFamily="34" charset="0"/>
              </a:rPr>
              <a:t>pagrindinė sąlyga integracijai</a:t>
            </a:r>
            <a:r>
              <a:rPr lang="lt-LT" dirty="0">
                <a:latin typeface="Arial" panose="020B0604020202020204" pitchFamily="34" charset="0"/>
                <a:cs typeface="Arial" panose="020B0604020202020204" pitchFamily="34" charset="0"/>
              </a:rPr>
              <a:t> yra </a:t>
            </a:r>
            <a:r>
              <a:rPr lang="lt-LT" dirty="0">
                <a:solidFill>
                  <a:srgbClr val="0070C0"/>
                </a:solidFill>
                <a:latin typeface="Arial" panose="020B0604020202020204" pitchFamily="34" charset="0"/>
                <a:cs typeface="Arial" panose="020B0604020202020204" pitchFamily="34" charset="0"/>
              </a:rPr>
              <a:t>mokytojų tarpusavio </a:t>
            </a:r>
            <a:r>
              <a:rPr lang="lt-LT" dirty="0" smtClean="0">
                <a:solidFill>
                  <a:srgbClr val="0070C0"/>
                </a:solidFill>
                <a:latin typeface="Arial" panose="020B0604020202020204" pitchFamily="34" charset="0"/>
                <a:cs typeface="Arial" panose="020B0604020202020204" pitchFamily="34" charset="0"/>
              </a:rPr>
              <a:t>bendradarbiavimas.</a:t>
            </a:r>
            <a:endParaRPr lang="lt-LT" dirty="0">
              <a:solidFill>
                <a:srgbClr val="FF0000"/>
              </a:solidFill>
              <a:latin typeface="Arial" panose="020B0604020202020204" pitchFamily="34" charset="0"/>
              <a:cs typeface="Arial" panose="020B0604020202020204" pitchFamily="34" charset="0"/>
            </a:endParaRPr>
          </a:p>
        </p:txBody>
      </p:sp>
      <p:pic>
        <p:nvPicPr>
          <p:cNvPr id="4" name="Paveikslėlis 3"/>
          <p:cNvPicPr/>
          <p:nvPr/>
        </p:nvPicPr>
        <p:blipFill>
          <a:blip r:embed="rId2"/>
          <a:stretch/>
        </p:blipFill>
        <p:spPr>
          <a:xfrm>
            <a:off x="7233188" y="268420"/>
            <a:ext cx="1462680" cy="560520"/>
          </a:xfrm>
          <a:prstGeom prst="rect">
            <a:avLst/>
          </a:prstGeom>
          <a:ln>
            <a:noFill/>
          </a:ln>
        </p:spPr>
      </p:pic>
    </p:spTree>
    <p:extLst>
      <p:ext uri="{BB962C8B-B14F-4D97-AF65-F5344CB8AC3E}">
        <p14:creationId xmlns:p14="http://schemas.microsoft.com/office/powerpoint/2010/main" val="466226665"/>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lt-LT" sz="3200" dirty="0">
                <a:latin typeface="Arial" panose="020B0604020202020204" pitchFamily="34" charset="0"/>
                <a:cs typeface="Arial" panose="020B0604020202020204" pitchFamily="34" charset="0"/>
              </a:rPr>
              <a:t>Tarpdalykinių temų integravimas </a:t>
            </a:r>
            <a:br>
              <a:rPr lang="lt-LT" sz="3200" dirty="0">
                <a:latin typeface="Arial" panose="020B0604020202020204" pitchFamily="34" charset="0"/>
                <a:cs typeface="Arial" panose="020B0604020202020204" pitchFamily="34" charset="0"/>
              </a:rPr>
            </a:br>
            <a:r>
              <a:rPr lang="lt-LT" sz="3200" dirty="0">
                <a:latin typeface="Arial" panose="020B0604020202020204" pitchFamily="34" charset="0"/>
                <a:cs typeface="Arial" panose="020B0604020202020204" pitchFamily="34" charset="0"/>
              </a:rPr>
              <a:t>per dalykus</a:t>
            </a:r>
          </a:p>
        </p:txBody>
      </p:sp>
      <p:sp>
        <p:nvSpPr>
          <p:cNvPr id="3" name="Turinio vietos rezervavimo ženklas 2"/>
          <p:cNvSpPr>
            <a:spLocks noGrp="1"/>
          </p:cNvSpPr>
          <p:nvPr>
            <p:ph idx="1"/>
          </p:nvPr>
        </p:nvSpPr>
        <p:spPr>
          <a:xfrm>
            <a:off x="457200" y="1556792"/>
            <a:ext cx="8229600" cy="4525963"/>
          </a:xfrm>
        </p:spPr>
        <p:txBody>
          <a:bodyPr/>
          <a:lstStyle/>
          <a:p>
            <a:endParaRPr lang="lt-LT" dirty="0"/>
          </a:p>
          <a:p>
            <a:pPr marL="0" indent="0">
              <a:buNone/>
            </a:pPr>
            <a:r>
              <a:rPr lang="lt-LT" dirty="0" smtClean="0"/>
              <a:t> </a:t>
            </a:r>
            <a:endParaRPr lang="lt-LT" dirty="0"/>
          </a:p>
        </p:txBody>
      </p:sp>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9572" y="1941761"/>
            <a:ext cx="7704856" cy="42801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aveikslėlis 3"/>
          <p:cNvPicPr/>
          <p:nvPr/>
        </p:nvPicPr>
        <p:blipFill>
          <a:blip r:embed="rId3"/>
          <a:stretch/>
        </p:blipFill>
        <p:spPr>
          <a:xfrm>
            <a:off x="7380312" y="274638"/>
            <a:ext cx="1462680" cy="560520"/>
          </a:xfrm>
          <a:prstGeom prst="rect">
            <a:avLst/>
          </a:prstGeom>
          <a:ln>
            <a:noFill/>
          </a:ln>
        </p:spPr>
      </p:pic>
    </p:spTree>
    <p:extLst>
      <p:ext uri="{BB962C8B-B14F-4D97-AF65-F5344CB8AC3E}">
        <p14:creationId xmlns:p14="http://schemas.microsoft.com/office/powerpoint/2010/main" val="4174941630"/>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6966" y="432098"/>
            <a:ext cx="8229600" cy="1143000"/>
          </a:xfrm>
        </p:spPr>
        <p:txBody>
          <a:bodyPr>
            <a:noAutofit/>
          </a:bodyPr>
          <a:lstStyle/>
          <a:p>
            <a:pPr algn="l"/>
            <a:r>
              <a:rPr lang="lt-LT" sz="2800" dirty="0" smtClean="0">
                <a:latin typeface="Arial" panose="020B0604020202020204" pitchFamily="34" charset="0"/>
                <a:cs typeface="Arial" panose="020B0604020202020204" pitchFamily="34" charset="0"/>
              </a:rPr>
              <a:t>Integruotas dalyko ir užsienio kalbos mokymas (IDUKM)</a:t>
            </a:r>
            <a:endParaRPr lang="lt-LT" sz="28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pPr marL="0" indent="0" algn="just">
              <a:buNone/>
            </a:pPr>
            <a:r>
              <a:rPr lang="lt-LT" sz="2800" dirty="0">
                <a:latin typeface="Arial" panose="020B0604020202020204" pitchFamily="34" charset="0"/>
                <a:cs typeface="Arial" panose="020B0604020202020204" pitchFamily="34" charset="0"/>
              </a:rPr>
              <a:t>Lietuvoje vartojamos sąvokos an. CLIL, vok. CLILIG, pranc. </a:t>
            </a:r>
            <a:r>
              <a:rPr lang="lt-LT" sz="2800" dirty="0" smtClean="0">
                <a:latin typeface="Arial" panose="020B0604020202020204" pitchFamily="34" charset="0"/>
                <a:cs typeface="Arial" panose="020B0604020202020204" pitchFamily="34" charset="0"/>
              </a:rPr>
              <a:t>EMILE ir kt. </a:t>
            </a:r>
          </a:p>
          <a:p>
            <a:pPr marL="0" indent="0">
              <a:buNone/>
            </a:pPr>
            <a:endParaRPr lang="lt-LT" sz="2800" dirty="0">
              <a:latin typeface="Arial" panose="020B0604020202020204" pitchFamily="34" charset="0"/>
              <a:cs typeface="Arial" panose="020B0604020202020204" pitchFamily="34" charset="0"/>
            </a:endParaRPr>
          </a:p>
          <a:p>
            <a:pPr>
              <a:buFont typeface="Wingdings" panose="05000000000000000000" pitchFamily="2" charset="2"/>
              <a:buChar char="Ø"/>
            </a:pPr>
            <a:r>
              <a:rPr lang="lt-LT" sz="2800" dirty="0">
                <a:solidFill>
                  <a:srgbClr val="FF0000"/>
                </a:solidFill>
                <a:latin typeface="Arial" panose="020B0604020202020204" pitchFamily="34" charset="0"/>
                <a:cs typeface="Arial" panose="020B0604020202020204" pitchFamily="34" charset="0"/>
              </a:rPr>
              <a:t>imersija </a:t>
            </a:r>
            <a:endParaRPr lang="lt-LT" sz="2800" dirty="0" smtClean="0">
              <a:solidFill>
                <a:srgbClr val="FF0000"/>
              </a:solidFill>
              <a:latin typeface="Arial" panose="020B0604020202020204" pitchFamily="34" charset="0"/>
              <a:cs typeface="Arial" panose="020B0604020202020204" pitchFamily="34" charset="0"/>
            </a:endParaRPr>
          </a:p>
          <a:p>
            <a:pPr marL="0" indent="0">
              <a:buNone/>
            </a:pPr>
            <a:endParaRPr lang="lt-LT" sz="2800" dirty="0">
              <a:latin typeface="Arial" panose="020B0604020202020204" pitchFamily="34" charset="0"/>
              <a:cs typeface="Arial" panose="020B0604020202020204" pitchFamily="34" charset="0"/>
            </a:endParaRPr>
          </a:p>
          <a:p>
            <a:pPr>
              <a:buFont typeface="Wingdings" panose="05000000000000000000" pitchFamily="2" charset="2"/>
              <a:buChar char="Ø"/>
            </a:pPr>
            <a:r>
              <a:rPr lang="lt-LT" sz="2800" dirty="0">
                <a:solidFill>
                  <a:srgbClr val="00B050"/>
                </a:solidFill>
                <a:latin typeface="Arial" panose="020B0604020202020204" pitchFamily="34" charset="0"/>
                <a:cs typeface="Arial" panose="020B0604020202020204" pitchFamily="34" charset="0"/>
              </a:rPr>
              <a:t>IDUKM pamokos, moduliai, projektai </a:t>
            </a:r>
            <a:endParaRPr lang="lt-LT" sz="2800" dirty="0" smtClean="0">
              <a:solidFill>
                <a:srgbClr val="00B050"/>
              </a:solidFill>
              <a:latin typeface="Arial" panose="020B0604020202020204" pitchFamily="34" charset="0"/>
              <a:cs typeface="Arial" panose="020B0604020202020204" pitchFamily="34" charset="0"/>
            </a:endParaRPr>
          </a:p>
          <a:p>
            <a:pPr>
              <a:buFont typeface="Wingdings" panose="05000000000000000000" pitchFamily="2" charset="2"/>
              <a:buChar char="Ø"/>
            </a:pPr>
            <a:endParaRPr lang="lt-LT" sz="2800" dirty="0">
              <a:solidFill>
                <a:srgbClr val="00B050"/>
              </a:solidFill>
              <a:latin typeface="Arial" panose="020B0604020202020204" pitchFamily="34" charset="0"/>
              <a:cs typeface="Arial" panose="020B0604020202020204" pitchFamily="34" charset="0"/>
            </a:endParaRPr>
          </a:p>
          <a:p>
            <a:endParaRPr lang="lt-LT" dirty="0"/>
          </a:p>
        </p:txBody>
      </p:sp>
      <p:pic>
        <p:nvPicPr>
          <p:cNvPr id="4" name="Paveikslėlis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25190" y="4797152"/>
            <a:ext cx="2293620" cy="1187893"/>
          </a:xfrm>
          <a:prstGeom prst="rect">
            <a:avLst/>
          </a:prstGeom>
        </p:spPr>
      </p:pic>
      <p:pic>
        <p:nvPicPr>
          <p:cNvPr id="5" name="Paveikslėlis 3"/>
          <p:cNvPicPr/>
          <p:nvPr/>
        </p:nvPicPr>
        <p:blipFill>
          <a:blip r:embed="rId3"/>
          <a:stretch/>
        </p:blipFill>
        <p:spPr>
          <a:xfrm>
            <a:off x="7452320" y="115622"/>
            <a:ext cx="1462680" cy="560520"/>
          </a:xfrm>
          <a:prstGeom prst="rect">
            <a:avLst/>
          </a:prstGeom>
          <a:ln>
            <a:noFill/>
          </a:ln>
        </p:spPr>
      </p:pic>
    </p:spTree>
    <p:extLst>
      <p:ext uri="{BB962C8B-B14F-4D97-AF65-F5344CB8AC3E}">
        <p14:creationId xmlns:p14="http://schemas.microsoft.com/office/powerpoint/2010/main" val="1101511976"/>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ntraštė 3"/>
          <p:cNvSpPr>
            <a:spLocks noGrp="1"/>
          </p:cNvSpPr>
          <p:nvPr>
            <p:ph type="title"/>
          </p:nvPr>
        </p:nvSpPr>
        <p:spPr/>
        <p:txBody>
          <a:bodyPr>
            <a:normAutofit/>
          </a:bodyPr>
          <a:lstStyle/>
          <a:p>
            <a:r>
              <a:rPr lang="en-GB" sz="3600" dirty="0" smtClean="0">
                <a:latin typeface="Arial" panose="020B0604020202020204" pitchFamily="34" charset="0"/>
                <a:cs typeface="Arial" panose="020B0604020202020204" pitchFamily="34" charset="0"/>
              </a:rPr>
              <a:t>A</a:t>
            </a:r>
            <a:r>
              <a:rPr lang="lt-LT" sz="3600" dirty="0" err="1" smtClean="0">
                <a:latin typeface="Arial" panose="020B0604020202020204" pitchFamily="34" charset="0"/>
                <a:cs typeface="Arial" panose="020B0604020202020204" pitchFamily="34" charset="0"/>
              </a:rPr>
              <a:t>smens</a:t>
            </a:r>
            <a:r>
              <a:rPr lang="lt-LT" sz="3600" dirty="0" smtClean="0">
                <a:latin typeface="Arial" panose="020B0604020202020204" pitchFamily="34" charset="0"/>
                <a:cs typeface="Arial" panose="020B0604020202020204" pitchFamily="34" charset="0"/>
              </a:rPr>
              <a:t> </a:t>
            </a:r>
            <a:r>
              <a:rPr lang="lt-LT" sz="3600" dirty="0">
                <a:latin typeface="Arial" panose="020B0604020202020204" pitchFamily="34" charset="0"/>
                <a:cs typeface="Arial" panose="020B0604020202020204" pitchFamily="34" charset="0"/>
              </a:rPr>
              <a:t>galios</a:t>
            </a:r>
          </a:p>
        </p:txBody>
      </p:sp>
      <p:sp>
        <p:nvSpPr>
          <p:cNvPr id="5" name="Turinio vietos rezervavimo ženklas 4"/>
          <p:cNvSpPr>
            <a:spLocks noGrp="1"/>
          </p:cNvSpPr>
          <p:nvPr>
            <p:ph idx="1"/>
          </p:nvPr>
        </p:nvSpPr>
        <p:spPr>
          <a:xfrm>
            <a:off x="467544" y="1556792"/>
            <a:ext cx="8229600" cy="4392489"/>
          </a:xfrm>
        </p:spPr>
        <p:txBody>
          <a:bodyPr/>
          <a:lstStyle/>
          <a:p>
            <a:pPr marL="0" indent="0" algn="ctr">
              <a:lnSpc>
                <a:spcPct val="150000"/>
              </a:lnSpc>
              <a:buNone/>
            </a:pPr>
            <a:endParaRPr lang="lt-LT" dirty="0" smtClean="0">
              <a:latin typeface="Arial" panose="020B0604020202020204" pitchFamily="34" charset="0"/>
              <a:cs typeface="Arial" panose="020B0604020202020204" pitchFamily="34" charset="0"/>
            </a:endParaRPr>
          </a:p>
          <a:p>
            <a:pPr marL="0" indent="0" algn="ctr">
              <a:lnSpc>
                <a:spcPct val="150000"/>
              </a:lnSpc>
              <a:buNone/>
            </a:pPr>
            <a:r>
              <a:rPr lang="lt-LT" dirty="0" smtClean="0">
                <a:latin typeface="Arial" panose="020B0604020202020204" pitchFamily="34" charset="0"/>
                <a:cs typeface="Arial" panose="020B0604020202020204" pitchFamily="34" charset="0"/>
              </a:rPr>
              <a:t>idealai</a:t>
            </a:r>
            <a:endParaRPr lang="en-GB" dirty="0" smtClean="0">
              <a:latin typeface="Arial" panose="020B0604020202020204" pitchFamily="34" charset="0"/>
              <a:cs typeface="Arial" panose="020B0604020202020204" pitchFamily="34" charset="0"/>
            </a:endParaRPr>
          </a:p>
          <a:p>
            <a:pPr marL="0" indent="0" algn="ctr">
              <a:lnSpc>
                <a:spcPct val="150000"/>
              </a:lnSpc>
              <a:buNone/>
            </a:pPr>
            <a:r>
              <a:rPr lang="lt-LT" dirty="0" smtClean="0">
                <a:latin typeface="Arial" panose="020B0604020202020204" pitchFamily="34" charset="0"/>
                <a:cs typeface="Arial" panose="020B0604020202020204" pitchFamily="34" charset="0"/>
              </a:rPr>
              <a:t>prasmės siekis</a:t>
            </a:r>
            <a:r>
              <a:rPr lang="en-GB" dirty="0" smtClean="0">
                <a:latin typeface="Arial" panose="020B0604020202020204" pitchFamily="34" charset="0"/>
                <a:cs typeface="Arial" panose="020B0604020202020204" pitchFamily="34" charset="0"/>
              </a:rPr>
              <a:t>, </a:t>
            </a:r>
            <a:r>
              <a:rPr lang="lt-LT" dirty="0" smtClean="0">
                <a:latin typeface="Arial" panose="020B0604020202020204" pitchFamily="34" charset="0"/>
                <a:cs typeface="Arial" panose="020B0604020202020204" pitchFamily="34" charset="0"/>
              </a:rPr>
              <a:t>idėjos </a:t>
            </a:r>
            <a:endParaRPr lang="en-GB" dirty="0" smtClean="0">
              <a:latin typeface="Arial" panose="020B0604020202020204" pitchFamily="34" charset="0"/>
              <a:cs typeface="Arial" panose="020B0604020202020204" pitchFamily="34" charset="0"/>
            </a:endParaRPr>
          </a:p>
          <a:p>
            <a:pPr marL="0" indent="0" algn="ctr">
              <a:lnSpc>
                <a:spcPct val="150000"/>
              </a:lnSpc>
              <a:buNone/>
            </a:pPr>
            <a:r>
              <a:rPr lang="lt-LT" dirty="0" smtClean="0">
                <a:latin typeface="Arial" panose="020B0604020202020204" pitchFamily="34" charset="0"/>
                <a:cs typeface="Arial" panose="020B0604020202020204" pitchFamily="34" charset="0"/>
              </a:rPr>
              <a:t>asmenybės</a:t>
            </a:r>
            <a:endParaRPr lang="lt-LT" dirty="0">
              <a:latin typeface="Arial" panose="020B0604020202020204" pitchFamily="34" charset="0"/>
              <a:cs typeface="Arial" panose="020B0604020202020204" pitchFamily="34" charset="0"/>
            </a:endParaRPr>
          </a:p>
        </p:txBody>
      </p:sp>
      <p:pic>
        <p:nvPicPr>
          <p:cNvPr id="6" name="Paveikslėlis 3"/>
          <p:cNvPicPr/>
          <p:nvPr/>
        </p:nvPicPr>
        <p:blipFill>
          <a:blip r:embed="rId2"/>
          <a:stretch/>
        </p:blipFill>
        <p:spPr>
          <a:xfrm>
            <a:off x="7092280" y="404664"/>
            <a:ext cx="1462680" cy="560520"/>
          </a:xfrm>
          <a:prstGeom prst="rect">
            <a:avLst/>
          </a:prstGeom>
          <a:ln>
            <a:noFill/>
          </a:ln>
        </p:spPr>
      </p:pic>
    </p:spTree>
    <p:extLst>
      <p:ext uri="{BB962C8B-B14F-4D97-AF65-F5344CB8AC3E}">
        <p14:creationId xmlns:p14="http://schemas.microsoft.com/office/powerpoint/2010/main" val="1540149393"/>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xfrm>
            <a:off x="395536" y="620688"/>
            <a:ext cx="8229600" cy="957759"/>
          </a:xfrm>
        </p:spPr>
        <p:txBody>
          <a:bodyPr>
            <a:noAutofit/>
          </a:bodyPr>
          <a:lstStyle/>
          <a:p>
            <a:pPr algn="l"/>
            <a:r>
              <a:rPr lang="lt-LT" sz="3200" dirty="0">
                <a:latin typeface="Arial" panose="020B0604020202020204" pitchFamily="34" charset="0"/>
                <a:cs typeface="Arial" panose="020B0604020202020204" pitchFamily="34" charset="0"/>
              </a:rPr>
              <a:t>Kultūrinis identitetas ir bendruomeniškumas</a:t>
            </a:r>
          </a:p>
        </p:txBody>
      </p:sp>
      <p:sp>
        <p:nvSpPr>
          <p:cNvPr id="3" name="Turinio vietos rezervavimo ženklas 2"/>
          <p:cNvSpPr>
            <a:spLocks noGrp="1"/>
          </p:cNvSpPr>
          <p:nvPr>
            <p:ph idx="1"/>
          </p:nvPr>
        </p:nvSpPr>
        <p:spPr>
          <a:xfrm>
            <a:off x="457200" y="1700808"/>
            <a:ext cx="8229600" cy="4425355"/>
          </a:xfrm>
        </p:spPr>
        <p:txBody>
          <a:bodyPr/>
          <a:lstStyle/>
          <a:p>
            <a:pPr marL="0" indent="0" algn="ctr">
              <a:lnSpc>
                <a:spcPct val="150000"/>
              </a:lnSpc>
              <a:buNone/>
            </a:pPr>
            <a:r>
              <a:rPr lang="lt-LT" dirty="0" smtClean="0"/>
              <a:t>kultūros paveldas </a:t>
            </a:r>
            <a:endParaRPr lang="en-GB" dirty="0" smtClean="0"/>
          </a:p>
          <a:p>
            <a:pPr marL="0" indent="0" algn="ctr">
              <a:lnSpc>
                <a:spcPct val="150000"/>
              </a:lnSpc>
              <a:buNone/>
            </a:pPr>
            <a:r>
              <a:rPr lang="lt-LT" dirty="0" smtClean="0"/>
              <a:t>gimtoji kalba</a:t>
            </a:r>
            <a:r>
              <a:rPr lang="en-GB" dirty="0" smtClean="0"/>
              <a:t>, </a:t>
            </a:r>
            <a:r>
              <a:rPr lang="lt-LT" dirty="0" smtClean="0"/>
              <a:t>etninė </a:t>
            </a:r>
            <a:r>
              <a:rPr lang="lt-LT" dirty="0"/>
              <a:t>kultūra, </a:t>
            </a:r>
            <a:endParaRPr lang="en-GB" dirty="0" smtClean="0"/>
          </a:p>
          <a:p>
            <a:pPr marL="0" indent="0" algn="ctr">
              <a:lnSpc>
                <a:spcPct val="150000"/>
              </a:lnSpc>
              <a:buNone/>
            </a:pPr>
            <a:r>
              <a:rPr lang="lt-LT" dirty="0" smtClean="0"/>
              <a:t>kultūrinė </a:t>
            </a:r>
            <a:r>
              <a:rPr lang="lt-LT" dirty="0"/>
              <a:t>įvairovė, kultūros raida</a:t>
            </a:r>
            <a:r>
              <a:rPr lang="lt-LT" dirty="0" smtClean="0"/>
              <a:t>,</a:t>
            </a:r>
            <a:endParaRPr lang="en-GB" dirty="0"/>
          </a:p>
          <a:p>
            <a:pPr marL="0" indent="0" algn="ctr">
              <a:lnSpc>
                <a:spcPct val="150000"/>
              </a:lnSpc>
              <a:buNone/>
            </a:pPr>
            <a:r>
              <a:rPr lang="lt-LT" dirty="0" smtClean="0"/>
              <a:t> </a:t>
            </a:r>
            <a:r>
              <a:rPr lang="en-GB" dirty="0" smtClean="0"/>
              <a:t>t</a:t>
            </a:r>
            <a:r>
              <a:rPr lang="lt-LT" dirty="0" err="1"/>
              <a:t>radicijos</a:t>
            </a:r>
            <a:r>
              <a:rPr lang="lt-LT" dirty="0"/>
              <a:t> gyvybingumas, istorinė savimonė</a:t>
            </a:r>
            <a:endParaRPr lang="en-GB" dirty="0" smtClean="0"/>
          </a:p>
          <a:p>
            <a:pPr marL="0" indent="0" algn="ctr">
              <a:lnSpc>
                <a:spcPct val="150000"/>
              </a:lnSpc>
              <a:buNone/>
            </a:pPr>
            <a:r>
              <a:rPr lang="lt-LT" dirty="0" smtClean="0"/>
              <a:t>tautos</a:t>
            </a:r>
            <a:r>
              <a:rPr lang="lt-LT" dirty="0"/>
              <a:t>, pilietinės visuomenės savikūra</a:t>
            </a:r>
          </a:p>
        </p:txBody>
      </p:sp>
      <p:pic>
        <p:nvPicPr>
          <p:cNvPr id="4" name="Paveikslėlis 3"/>
          <p:cNvPicPr/>
          <p:nvPr/>
        </p:nvPicPr>
        <p:blipFill>
          <a:blip r:embed="rId2"/>
          <a:stretch/>
        </p:blipFill>
        <p:spPr>
          <a:xfrm>
            <a:off x="7217184" y="218067"/>
            <a:ext cx="1462680" cy="560520"/>
          </a:xfrm>
          <a:prstGeom prst="rect">
            <a:avLst/>
          </a:prstGeom>
          <a:ln>
            <a:noFill/>
          </a:ln>
        </p:spPr>
      </p:pic>
    </p:spTree>
    <p:extLst>
      <p:ext uri="{BB962C8B-B14F-4D97-AF65-F5344CB8AC3E}">
        <p14:creationId xmlns:p14="http://schemas.microsoft.com/office/powerpoint/2010/main" val="1877142435"/>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xfrm>
            <a:off x="323528" y="116632"/>
            <a:ext cx="8229600" cy="634082"/>
          </a:xfrm>
        </p:spPr>
        <p:txBody>
          <a:bodyPr>
            <a:noAutofit/>
          </a:bodyPr>
          <a:lstStyle/>
          <a:p>
            <a:pPr algn="l"/>
            <a:r>
              <a:rPr lang="en-GB" sz="3200" dirty="0" smtClean="0">
                <a:latin typeface="Arial" panose="020B0604020202020204" pitchFamily="34" charset="0"/>
                <a:cs typeface="Arial" panose="020B0604020202020204" pitchFamily="34" charset="0"/>
              </a:rPr>
              <a:t>D</a:t>
            </a:r>
            <a:r>
              <a:rPr lang="lt-LT" sz="3200" dirty="0" err="1" smtClean="0">
                <a:latin typeface="Arial" panose="020B0604020202020204" pitchFamily="34" charset="0"/>
                <a:cs typeface="Arial" panose="020B0604020202020204" pitchFamily="34" charset="0"/>
              </a:rPr>
              <a:t>arnus</a:t>
            </a:r>
            <a:r>
              <a:rPr lang="lt-LT" sz="3200" dirty="0" smtClean="0">
                <a:latin typeface="Arial" panose="020B0604020202020204" pitchFamily="34" charset="0"/>
                <a:cs typeface="Arial" panose="020B0604020202020204" pitchFamily="34" charset="0"/>
              </a:rPr>
              <a:t> vystymasis </a:t>
            </a:r>
            <a:endParaRPr lang="lt-LT" sz="3200" dirty="0">
              <a:latin typeface="Arial" panose="020B0604020202020204" pitchFamily="34" charset="0"/>
              <a:cs typeface="Arial" panose="020B0604020202020204" pitchFamily="34" charset="0"/>
            </a:endParaRPr>
          </a:p>
        </p:txBody>
      </p:sp>
      <p:sp>
        <p:nvSpPr>
          <p:cNvPr id="3" name="Turinio vietos rezervavimo ženklas 2"/>
          <p:cNvSpPr>
            <a:spLocks noGrp="1"/>
          </p:cNvSpPr>
          <p:nvPr>
            <p:ph idx="1"/>
          </p:nvPr>
        </p:nvSpPr>
        <p:spPr>
          <a:xfrm>
            <a:off x="457200" y="1124744"/>
            <a:ext cx="8229600" cy="5001419"/>
          </a:xfrm>
        </p:spPr>
        <p:txBody>
          <a:bodyPr>
            <a:normAutofit fontScale="77500" lnSpcReduction="20000"/>
          </a:bodyPr>
          <a:lstStyle/>
          <a:p>
            <a:pPr marL="0" indent="0" algn="ctr">
              <a:buNone/>
            </a:pPr>
            <a:r>
              <a:rPr lang="lt-LT" dirty="0" smtClean="0"/>
              <a:t>pasaulis </a:t>
            </a:r>
            <a:r>
              <a:rPr lang="lt-LT" dirty="0"/>
              <a:t>be skurdo ir bado; </a:t>
            </a:r>
            <a:endParaRPr lang="en-GB" dirty="0" smtClean="0"/>
          </a:p>
          <a:p>
            <a:pPr marL="0" indent="0" algn="ctr">
              <a:buNone/>
            </a:pPr>
            <a:r>
              <a:rPr lang="lt-LT" dirty="0" smtClean="0"/>
              <a:t>sveikata</a:t>
            </a:r>
            <a:r>
              <a:rPr lang="lt-LT" dirty="0"/>
              <a:t>, sveika gyvensena; </a:t>
            </a:r>
            <a:endParaRPr lang="en-GB" dirty="0"/>
          </a:p>
          <a:p>
            <a:pPr marL="0" indent="0" algn="ctr">
              <a:buNone/>
            </a:pPr>
            <a:r>
              <a:rPr lang="lt-LT" dirty="0"/>
              <a:t>lyčių lygybė, lygios galimybės;</a:t>
            </a:r>
            <a:r>
              <a:rPr lang="en-GB" dirty="0"/>
              <a:t> </a:t>
            </a:r>
            <a:r>
              <a:rPr lang="lt-LT" dirty="0"/>
              <a:t> taikios ir įtraukios bendruomenės; </a:t>
            </a:r>
            <a:endParaRPr lang="en-GB" dirty="0"/>
          </a:p>
          <a:p>
            <a:pPr marL="0" indent="0" algn="ctr">
              <a:buNone/>
            </a:pPr>
            <a:r>
              <a:rPr lang="lt-LT" dirty="0"/>
              <a:t>darnūs miestai ir gyvenvietės; tausojantis žemės ūkis, sveiki maisto produktai; žiedinė ekonomika, pridėtinę vertę kuriančios darbo vietos; </a:t>
            </a:r>
            <a:endParaRPr lang="en-GB" dirty="0" smtClean="0"/>
          </a:p>
          <a:p>
            <a:pPr marL="0" indent="0" algn="ctr">
              <a:buNone/>
            </a:pPr>
            <a:r>
              <a:rPr lang="lt-LT" dirty="0" smtClean="0"/>
              <a:t>švietimo </a:t>
            </a:r>
            <a:r>
              <a:rPr lang="lt-LT" dirty="0"/>
              <a:t>vaidmuo, mokymasis visą gyvenimą; pažangios technologijos ir </a:t>
            </a:r>
            <a:r>
              <a:rPr lang="lt-LT" dirty="0" smtClean="0"/>
              <a:t>inovacijos </a:t>
            </a:r>
            <a:endParaRPr lang="en-GB" dirty="0" smtClean="0"/>
          </a:p>
          <a:p>
            <a:pPr marL="0" indent="0" algn="ctr">
              <a:buNone/>
            </a:pPr>
            <a:r>
              <a:rPr lang="lt-LT" dirty="0" smtClean="0"/>
              <a:t>aplinkos </a:t>
            </a:r>
            <a:r>
              <a:rPr lang="lt-LT" dirty="0"/>
              <a:t>apsauga; atsakingas vartojimas, gamtos išteklių tausojimas; klimato kaitos prevencija, darni energetika, transportas; </a:t>
            </a:r>
            <a:endParaRPr lang="de-DE" dirty="0" smtClean="0"/>
          </a:p>
          <a:p>
            <a:pPr marL="0" indent="0" algn="ctr">
              <a:buNone/>
            </a:pPr>
            <a:r>
              <a:rPr lang="lt-LT" dirty="0" smtClean="0"/>
              <a:t>ekosistemų</a:t>
            </a:r>
            <a:r>
              <a:rPr lang="lt-LT" dirty="0"/>
              <a:t>, biologinės įvairovės apsauga; </a:t>
            </a:r>
            <a:endParaRPr lang="de-DE" dirty="0" smtClean="0"/>
          </a:p>
          <a:p>
            <a:pPr marL="0" indent="0" algn="ctr">
              <a:buNone/>
            </a:pPr>
            <a:r>
              <a:rPr lang="lt-LT" dirty="0" smtClean="0"/>
              <a:t>tarptautinis </a:t>
            </a:r>
            <a:r>
              <a:rPr lang="lt-LT" dirty="0"/>
              <a:t>bendradarbiavimas; </a:t>
            </a:r>
            <a:r>
              <a:rPr lang="lt-LT" dirty="0" smtClean="0"/>
              <a:t>solidarumas</a:t>
            </a:r>
            <a:endParaRPr lang="lt-LT" dirty="0"/>
          </a:p>
          <a:p>
            <a:endParaRPr lang="lt-LT" dirty="0"/>
          </a:p>
        </p:txBody>
      </p:sp>
      <p:pic>
        <p:nvPicPr>
          <p:cNvPr id="4" name="Paveikslėlis 3"/>
          <p:cNvPicPr/>
          <p:nvPr/>
        </p:nvPicPr>
        <p:blipFill>
          <a:blip r:embed="rId2"/>
          <a:stretch/>
        </p:blipFill>
        <p:spPr>
          <a:xfrm>
            <a:off x="7308304" y="190194"/>
            <a:ext cx="1462680" cy="560520"/>
          </a:xfrm>
          <a:prstGeom prst="rect">
            <a:avLst/>
          </a:prstGeom>
          <a:ln>
            <a:noFill/>
          </a:ln>
        </p:spPr>
      </p:pic>
    </p:spTree>
    <p:extLst>
      <p:ext uri="{BB962C8B-B14F-4D97-AF65-F5344CB8AC3E}">
        <p14:creationId xmlns:p14="http://schemas.microsoft.com/office/powerpoint/2010/main" val="2576036776"/>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xfrm>
            <a:off x="457200" y="274638"/>
            <a:ext cx="8229600" cy="562074"/>
          </a:xfrm>
        </p:spPr>
        <p:txBody>
          <a:bodyPr>
            <a:noAutofit/>
          </a:bodyPr>
          <a:lstStyle/>
          <a:p>
            <a:r>
              <a:rPr lang="lt-LT" sz="2800" dirty="0" err="1" smtClean="0">
                <a:latin typeface="Times New Roman" pitchFamily="18" charset="0"/>
                <a:cs typeface="Times New Roman" pitchFamily="18" charset="0"/>
              </a:rPr>
              <a:t>Tarpdalykinių</a:t>
            </a:r>
            <a:r>
              <a:rPr lang="lt-LT" sz="2800" dirty="0" smtClean="0">
                <a:latin typeface="Times New Roman" pitchFamily="18" charset="0"/>
                <a:cs typeface="Times New Roman" pitchFamily="18" charset="0"/>
              </a:rPr>
              <a:t> temų  integracijos galimybės (II-</a:t>
            </a:r>
            <a:r>
              <a:rPr lang="lt-LT" sz="2800" dirty="0" err="1" smtClean="0">
                <a:latin typeface="Times New Roman" pitchFamily="18" charset="0"/>
                <a:cs typeface="Times New Roman" pitchFamily="18" charset="0"/>
              </a:rPr>
              <a:t>osios</a:t>
            </a:r>
            <a:r>
              <a:rPr lang="lt-LT" sz="2800" dirty="0" smtClean="0">
                <a:latin typeface="Times New Roman" pitchFamily="18" charset="0"/>
                <a:cs typeface="Times New Roman" pitchFamily="18" charset="0"/>
              </a:rPr>
              <a:t> užsienio kalbos pavyzdžiai)</a:t>
            </a:r>
            <a:endParaRPr lang="lt-LT" sz="2800" dirty="0">
              <a:latin typeface="Times New Roman" pitchFamily="18" charset="0"/>
              <a:cs typeface="Times New Roman" pitchFamily="18" charset="0"/>
            </a:endParaRPr>
          </a:p>
        </p:txBody>
      </p:sp>
      <p:graphicFrame>
        <p:nvGraphicFramePr>
          <p:cNvPr id="4" name="Turinio vietos rezervavimo ženklas 3"/>
          <p:cNvGraphicFramePr>
            <a:graphicFrameLocks noGrp="1"/>
          </p:cNvGraphicFramePr>
          <p:nvPr>
            <p:ph idx="1"/>
            <p:extLst>
              <p:ext uri="{D42A27DB-BD31-4B8C-83A1-F6EECF244321}">
                <p14:modId xmlns:p14="http://schemas.microsoft.com/office/powerpoint/2010/main" val="4088800895"/>
              </p:ext>
            </p:extLst>
          </p:nvPr>
        </p:nvGraphicFramePr>
        <p:xfrm>
          <a:off x="539552" y="1052736"/>
          <a:ext cx="8229600" cy="5078720"/>
        </p:xfrm>
        <a:graphic>
          <a:graphicData uri="http://schemas.openxmlformats.org/drawingml/2006/table">
            <a:tbl>
              <a:tblPr firstRow="1" bandRow="1">
                <a:tableStyleId>{F5AB1C69-6EDB-4FF4-983F-18BD219EF322}</a:tableStyleId>
              </a:tblPr>
              <a:tblGrid>
                <a:gridCol w="1440160"/>
                <a:gridCol w="2448272"/>
                <a:gridCol w="2283768"/>
                <a:gridCol w="2057400"/>
              </a:tblGrid>
              <a:tr h="720080">
                <a:tc>
                  <a:txBody>
                    <a:bodyPr/>
                    <a:lstStyle/>
                    <a:p>
                      <a:r>
                        <a:rPr lang="lt-LT" dirty="0" err="1" smtClean="0"/>
                        <a:t>Tarpdalykinė</a:t>
                      </a:r>
                      <a:r>
                        <a:rPr lang="lt-LT" baseline="0" dirty="0" smtClean="0"/>
                        <a:t> tema</a:t>
                      </a:r>
                      <a:endParaRPr lang="lt-L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lt-LT" dirty="0" smtClean="0"/>
                        <a:t>5-6 klasės </a:t>
                      </a:r>
                      <a:r>
                        <a:rPr lang="lt-LT" dirty="0" err="1" smtClean="0"/>
                        <a:t>koncentras</a:t>
                      </a:r>
                      <a:endParaRPr lang="lt-L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lt-LT" dirty="0" smtClean="0"/>
                        <a:t>7-8 klasės</a:t>
                      </a:r>
                      <a:r>
                        <a:rPr lang="lt-LT" baseline="0" dirty="0" smtClean="0"/>
                        <a:t> </a:t>
                      </a:r>
                      <a:r>
                        <a:rPr lang="lt-LT" baseline="0" dirty="0" err="1" smtClean="0"/>
                        <a:t>koncentras</a:t>
                      </a:r>
                      <a:endParaRPr lang="lt-L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lt-LT" dirty="0" smtClean="0"/>
                        <a:t>9-10 klasės koncentras</a:t>
                      </a:r>
                      <a:endParaRPr lang="lt-L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03330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lt-LT" dirty="0" smtClean="0"/>
                        <a:t>Sveikata, sveika gyvensena</a:t>
                      </a:r>
                    </a:p>
                    <a:p>
                      <a:endParaRPr lang="lt-L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lt-LT" sz="1400" b="1" dirty="0" smtClean="0">
                          <a:solidFill>
                            <a:schemeClr val="accent1">
                              <a:lumMod val="75000"/>
                            </a:schemeClr>
                          </a:solidFill>
                          <a:latin typeface="Times New Roman" pitchFamily="18" charset="0"/>
                          <a:cs typeface="Times New Roman" pitchFamily="18" charset="0"/>
                        </a:rPr>
                        <a:t>Integracijos pavyzdžiai</a:t>
                      </a:r>
                      <a:r>
                        <a:rPr lang="lt-LT" sz="1400" dirty="0" smtClean="0">
                          <a:solidFill>
                            <a:schemeClr val="tx2">
                              <a:lumMod val="60000"/>
                              <a:lumOff val="40000"/>
                            </a:schemeClr>
                          </a:solidFill>
                          <a:latin typeface="Times New Roman" pitchFamily="18" charset="0"/>
                          <a:cs typeface="Times New Roman" pitchFamily="18" charset="0"/>
                        </a:rPr>
                        <a:t>: Supranta ir vartoja sąvokas ir frazes, apibūdinančias kūno dalių pavadinimus, maisto produktų pavadinimus, maitinimosi įpročius,  sveikatai naudingas laisvalaikio veiklas ir hobius, pvz.: maudymasis, važinėjimas dviračiu, sportas.</a:t>
                      </a:r>
                      <a:r>
                        <a:rPr lang="lt-LT" sz="1400" baseline="0" dirty="0" smtClean="0">
                          <a:solidFill>
                            <a:schemeClr val="tx2">
                              <a:lumMod val="60000"/>
                              <a:lumOff val="40000"/>
                            </a:schemeClr>
                          </a:solidFill>
                          <a:latin typeface="Times New Roman" pitchFamily="18" charset="0"/>
                          <a:cs typeface="Times New Roman" pitchFamily="18" charset="0"/>
                        </a:rPr>
                        <a:t> P</a:t>
                      </a:r>
                      <a:r>
                        <a:rPr lang="lt-LT" sz="1400" dirty="0" smtClean="0">
                          <a:solidFill>
                            <a:schemeClr val="tx2">
                              <a:lumMod val="60000"/>
                              <a:lumOff val="40000"/>
                            </a:schemeClr>
                          </a:solidFill>
                          <a:latin typeface="Times New Roman" pitchFamily="18" charset="0"/>
                          <a:cs typeface="Times New Roman" pitchFamily="18" charset="0"/>
                        </a:rPr>
                        <a:t>asako, kas patinka, ir nepatinka, kalbėdamas</a:t>
                      </a:r>
                      <a:r>
                        <a:rPr lang="lt-LT" sz="1400" baseline="0" dirty="0" smtClean="0">
                          <a:solidFill>
                            <a:schemeClr val="tx2">
                              <a:lumMod val="60000"/>
                              <a:lumOff val="40000"/>
                            </a:schemeClr>
                          </a:solidFill>
                          <a:latin typeface="Times New Roman" pitchFamily="18" charset="0"/>
                          <a:cs typeface="Times New Roman" pitchFamily="18" charset="0"/>
                        </a:rPr>
                        <a:t> </a:t>
                      </a:r>
                      <a:r>
                        <a:rPr lang="lt-LT" sz="1400" dirty="0" smtClean="0">
                          <a:solidFill>
                            <a:schemeClr val="tx2">
                              <a:lumMod val="60000"/>
                              <a:lumOff val="40000"/>
                            </a:schemeClr>
                          </a:solidFill>
                          <a:latin typeface="Times New Roman" pitchFamily="18" charset="0"/>
                          <a:cs typeface="Times New Roman" pitchFamily="18" charset="0"/>
                        </a:rPr>
                        <a:t>kasdienėmis temomis.  </a:t>
                      </a:r>
                    </a:p>
                    <a:p>
                      <a:pPr algn="just"/>
                      <a:endParaRPr lang="lt-LT" sz="1400" dirty="0" smtClean="0">
                        <a:solidFill>
                          <a:schemeClr val="tx2">
                            <a:lumMod val="60000"/>
                            <a:lumOff val="40000"/>
                          </a:schemeClr>
                        </a:solidFill>
                        <a:latin typeface="Times New Roman" pitchFamily="18" charset="0"/>
                        <a:cs typeface="Times New Roman" pitchFamily="18" charset="0"/>
                      </a:endParaRPr>
                    </a:p>
                    <a:p>
                      <a:pPr algn="just"/>
                      <a:r>
                        <a:rPr lang="lt-LT" sz="1400" dirty="0" smtClean="0">
                          <a:solidFill>
                            <a:srgbClr val="FF0000"/>
                          </a:solidFill>
                          <a:latin typeface="Times New Roman" pitchFamily="18" charset="0"/>
                          <a:cs typeface="Times New Roman" pitchFamily="18" charset="0"/>
                        </a:rPr>
                        <a:t>Tema, </a:t>
                      </a:r>
                      <a:r>
                        <a:rPr lang="lt-LT" sz="1400" dirty="0" err="1" smtClean="0">
                          <a:solidFill>
                            <a:srgbClr val="FF0000"/>
                          </a:solidFill>
                          <a:latin typeface="Times New Roman" pitchFamily="18" charset="0"/>
                          <a:cs typeface="Times New Roman" pitchFamily="18" charset="0"/>
                        </a:rPr>
                        <a:t>potemės</a:t>
                      </a:r>
                      <a:r>
                        <a:rPr lang="lt-LT" sz="1400" dirty="0" smtClean="0">
                          <a:solidFill>
                            <a:srgbClr val="FF0000"/>
                          </a:solidFill>
                          <a:latin typeface="Times New Roman" pitchFamily="18" charset="0"/>
                          <a:cs typeface="Times New Roman" pitchFamily="18" charset="0"/>
                        </a:rPr>
                        <a:t>: Maisto produktai, žmogaus kūnas, laisvalaikio pomėgiai.  </a:t>
                      </a:r>
                    </a:p>
                    <a:p>
                      <a:pPr algn="just"/>
                      <a:endParaRPr lang="lt-LT" sz="1400" dirty="0" smtClean="0">
                        <a:solidFill>
                          <a:srgbClr val="FF0000"/>
                        </a:solidFill>
                        <a:latin typeface="Times New Roman" pitchFamily="18" charset="0"/>
                        <a:cs typeface="Times New Roman" pitchFamily="18" charset="0"/>
                      </a:endParaRPr>
                    </a:p>
                    <a:p>
                      <a:pPr algn="just"/>
                      <a:r>
                        <a:rPr lang="lt-LT" sz="1400" dirty="0" err="1" smtClean="0">
                          <a:latin typeface="Times New Roman" pitchFamily="18" charset="0"/>
                          <a:cs typeface="Times New Roman" pitchFamily="18" charset="0"/>
                        </a:rPr>
                        <a:t>Tarpdalykinė</a:t>
                      </a:r>
                      <a:r>
                        <a:rPr lang="lt-LT" sz="1400" dirty="0" smtClean="0">
                          <a:latin typeface="Times New Roman" pitchFamily="18" charset="0"/>
                          <a:cs typeface="Times New Roman" pitchFamily="18" charset="0"/>
                        </a:rPr>
                        <a:t> integracija: biologija, technologijos, kūno kultūra. </a:t>
                      </a:r>
                      <a:endParaRPr lang="lt-LT" sz="14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lt-LT" sz="1400" b="1" dirty="0" smtClean="0">
                          <a:solidFill>
                            <a:schemeClr val="accent1">
                              <a:lumMod val="75000"/>
                            </a:schemeClr>
                          </a:solidFill>
                          <a:latin typeface="Times New Roman" pitchFamily="18" charset="0"/>
                          <a:cs typeface="Times New Roman" pitchFamily="18" charset="0"/>
                        </a:rPr>
                        <a:t>Integracijos pavyzdžiai</a:t>
                      </a:r>
                      <a:r>
                        <a:rPr lang="lt-LT" sz="1400" dirty="0" smtClean="0">
                          <a:solidFill>
                            <a:schemeClr val="accent1">
                              <a:lumMod val="75000"/>
                            </a:schemeClr>
                          </a:solidFill>
                          <a:latin typeface="Times New Roman" pitchFamily="18" charset="0"/>
                          <a:cs typeface="Times New Roman" pitchFamily="18" charset="0"/>
                        </a:rPr>
                        <a:t>: </a:t>
                      </a:r>
                      <a:r>
                        <a:rPr lang="lt-LT" sz="1400" dirty="0" smtClean="0">
                          <a:solidFill>
                            <a:srgbClr val="0070C0"/>
                          </a:solidFill>
                          <a:latin typeface="Times New Roman" pitchFamily="18" charset="0"/>
                          <a:cs typeface="Times New Roman" pitchFamily="18" charset="0"/>
                        </a:rPr>
                        <a:t>Supranta ir vartoja sąvokas apie ligas, geba įvardinti savijautą sergant ar gavus sporto traumą. Atpažįsta ir įvardija palankius ir nepalankius sveikatai produktus. Sudaro</a:t>
                      </a:r>
                      <a:r>
                        <a:rPr lang="lt-LT" sz="1400" baseline="0" dirty="0" smtClean="0">
                          <a:solidFill>
                            <a:srgbClr val="0070C0"/>
                          </a:solidFill>
                          <a:latin typeface="Times New Roman" pitchFamily="18" charset="0"/>
                          <a:cs typeface="Times New Roman" pitchFamily="18" charset="0"/>
                        </a:rPr>
                        <a:t> ir kalba </a:t>
                      </a:r>
                      <a:r>
                        <a:rPr lang="lt-LT" sz="1400" dirty="0" smtClean="0">
                          <a:solidFill>
                            <a:srgbClr val="0070C0"/>
                          </a:solidFill>
                          <a:latin typeface="Times New Roman" pitchFamily="18" charset="0"/>
                          <a:cs typeface="Times New Roman" pitchFamily="18" charset="0"/>
                        </a:rPr>
                        <a:t>apie dienotvarkę. Reiškia</a:t>
                      </a:r>
                      <a:r>
                        <a:rPr lang="lt-LT" sz="1400" baseline="0" dirty="0" smtClean="0">
                          <a:solidFill>
                            <a:srgbClr val="0070C0"/>
                          </a:solidFill>
                          <a:latin typeface="Times New Roman" pitchFamily="18" charset="0"/>
                          <a:cs typeface="Times New Roman" pitchFamily="18" charset="0"/>
                        </a:rPr>
                        <a:t> </a:t>
                      </a:r>
                      <a:r>
                        <a:rPr lang="lt-LT" sz="1400" dirty="0" smtClean="0">
                          <a:solidFill>
                            <a:srgbClr val="0070C0"/>
                          </a:solidFill>
                          <a:latin typeface="Times New Roman" pitchFamily="18" charset="0"/>
                          <a:cs typeface="Times New Roman" pitchFamily="18" charset="0"/>
                        </a:rPr>
                        <a:t>emocijas kalbėdamas apie šeimą, santykius su draugais, reaguoja į įvykius artimoje aplinkoje ir mokykloje. </a:t>
                      </a:r>
                    </a:p>
                    <a:p>
                      <a:pPr algn="just"/>
                      <a:r>
                        <a:rPr lang="lt-LT" sz="1400" dirty="0" smtClean="0">
                          <a:solidFill>
                            <a:srgbClr val="FF0000"/>
                          </a:solidFill>
                          <a:latin typeface="Times New Roman" pitchFamily="18" charset="0"/>
                          <a:cs typeface="Times New Roman" pitchFamily="18" charset="0"/>
                        </a:rPr>
                        <a:t>Temos, </a:t>
                      </a:r>
                      <a:r>
                        <a:rPr lang="lt-LT" sz="1400" dirty="0" err="1" smtClean="0">
                          <a:solidFill>
                            <a:srgbClr val="FF0000"/>
                          </a:solidFill>
                          <a:latin typeface="Times New Roman" pitchFamily="18" charset="0"/>
                          <a:cs typeface="Times New Roman" pitchFamily="18" charset="0"/>
                        </a:rPr>
                        <a:t>potemės</a:t>
                      </a:r>
                      <a:r>
                        <a:rPr lang="lt-LT" sz="1400" dirty="0" smtClean="0">
                          <a:solidFill>
                            <a:srgbClr val="FF0000"/>
                          </a:solidFill>
                          <a:latin typeface="Times New Roman" pitchFamily="18" charset="0"/>
                          <a:cs typeface="Times New Roman" pitchFamily="18" charset="0"/>
                        </a:rPr>
                        <a:t>: Sveika gyvensena, maitinimasis, sveikata, higiena. </a:t>
                      </a:r>
                      <a:r>
                        <a:rPr lang="lt-LT" sz="1400" dirty="0" err="1" smtClean="0">
                          <a:latin typeface="Times New Roman" pitchFamily="18" charset="0"/>
                          <a:cs typeface="Times New Roman" pitchFamily="18" charset="0"/>
                        </a:rPr>
                        <a:t>Tarpdalykinė</a:t>
                      </a:r>
                      <a:r>
                        <a:rPr lang="lt-LT" sz="1400" dirty="0" smtClean="0">
                          <a:latin typeface="Times New Roman" pitchFamily="18" charset="0"/>
                          <a:cs typeface="Times New Roman" pitchFamily="18" charset="0"/>
                        </a:rPr>
                        <a:t> integracija: biologija, technologijos, kūno kultūra, etika. </a:t>
                      </a:r>
                      <a:endParaRPr lang="lt-LT" sz="14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lt-LT" sz="1400" b="1" dirty="0" smtClean="0">
                          <a:solidFill>
                            <a:schemeClr val="accent1">
                              <a:lumMod val="75000"/>
                            </a:schemeClr>
                          </a:solidFill>
                          <a:latin typeface="Times New Roman" pitchFamily="18" charset="0"/>
                          <a:cs typeface="Times New Roman" pitchFamily="18" charset="0"/>
                        </a:rPr>
                        <a:t>Integracijos pavyzdžiai</a:t>
                      </a:r>
                      <a:r>
                        <a:rPr lang="lt-LT" sz="1400" dirty="0" smtClean="0">
                          <a:solidFill>
                            <a:schemeClr val="accent1">
                              <a:lumMod val="75000"/>
                            </a:schemeClr>
                          </a:solidFill>
                          <a:latin typeface="Times New Roman" pitchFamily="18" charset="0"/>
                          <a:cs typeface="Times New Roman" pitchFamily="18" charset="0"/>
                        </a:rPr>
                        <a:t>: </a:t>
                      </a:r>
                    </a:p>
                    <a:p>
                      <a:pPr algn="just"/>
                      <a:r>
                        <a:rPr lang="lt-LT" sz="1400" dirty="0" smtClean="0">
                          <a:solidFill>
                            <a:srgbClr val="0070C0"/>
                          </a:solidFill>
                          <a:latin typeface="Times New Roman" pitchFamily="18" charset="0"/>
                          <a:cs typeface="Times New Roman" pitchFamily="18" charset="0"/>
                        </a:rPr>
                        <a:t>Įvardija</a:t>
                      </a:r>
                      <a:r>
                        <a:rPr lang="lt-LT" sz="1400" baseline="0" dirty="0" smtClean="0">
                          <a:solidFill>
                            <a:srgbClr val="0070C0"/>
                          </a:solidFill>
                          <a:latin typeface="Times New Roman" pitchFamily="18" charset="0"/>
                          <a:cs typeface="Times New Roman" pitchFamily="18" charset="0"/>
                        </a:rPr>
                        <a:t> </a:t>
                      </a:r>
                      <a:r>
                        <a:rPr lang="lt-LT" sz="1400" dirty="0" smtClean="0">
                          <a:solidFill>
                            <a:srgbClr val="0070C0"/>
                          </a:solidFill>
                          <a:latin typeface="Times New Roman" pitchFamily="18" charset="0"/>
                          <a:cs typeface="Times New Roman" pitchFamily="18" charset="0"/>
                        </a:rPr>
                        <a:t>asmeninės higienos įpročius, kalbėti apie sveiką gyvenimo būdą, suvokia ir geba apibūdinti mados ir grožio kulto bei sveikos mitybos santykį. Reiškia emocijas ir jausmus įvairiomis aktualiomis temomis</a:t>
                      </a:r>
                      <a:r>
                        <a:rPr lang="lt-LT" sz="1400" dirty="0" smtClean="0">
                          <a:latin typeface="Times New Roman" pitchFamily="18" charset="0"/>
                          <a:cs typeface="Times New Roman" pitchFamily="18" charset="0"/>
                        </a:rPr>
                        <a:t>.  </a:t>
                      </a:r>
                    </a:p>
                    <a:p>
                      <a:pPr algn="just"/>
                      <a:r>
                        <a:rPr lang="lt-LT" sz="1400" dirty="0" smtClean="0">
                          <a:solidFill>
                            <a:srgbClr val="FF0000"/>
                          </a:solidFill>
                          <a:latin typeface="Times New Roman" pitchFamily="18" charset="0"/>
                          <a:cs typeface="Times New Roman" pitchFamily="18" charset="0"/>
                        </a:rPr>
                        <a:t>Temos, </a:t>
                      </a:r>
                      <a:r>
                        <a:rPr lang="lt-LT" sz="1400" dirty="0" err="1" smtClean="0">
                          <a:solidFill>
                            <a:srgbClr val="FF0000"/>
                          </a:solidFill>
                          <a:latin typeface="Times New Roman" pitchFamily="18" charset="0"/>
                          <a:cs typeface="Times New Roman" pitchFamily="18" charset="0"/>
                        </a:rPr>
                        <a:t>potemės</a:t>
                      </a:r>
                      <a:r>
                        <a:rPr lang="lt-LT" sz="1400" dirty="0" smtClean="0">
                          <a:solidFill>
                            <a:srgbClr val="FF0000"/>
                          </a:solidFill>
                          <a:latin typeface="Times New Roman" pitchFamily="18" charset="0"/>
                          <a:cs typeface="Times New Roman" pitchFamily="18" charset="0"/>
                        </a:rPr>
                        <a:t>: Sveika gyvensena, higiena ir sveikata</a:t>
                      </a:r>
                      <a:r>
                        <a:rPr lang="lt-LT" sz="1400" dirty="0" smtClean="0">
                          <a:latin typeface="Times New Roman" pitchFamily="18" charset="0"/>
                          <a:cs typeface="Times New Roman" pitchFamily="18" charset="0"/>
                        </a:rPr>
                        <a:t>. </a:t>
                      </a:r>
                    </a:p>
                    <a:p>
                      <a:pPr algn="just"/>
                      <a:endParaRPr lang="lt-LT" sz="1400" dirty="0" smtClean="0">
                        <a:latin typeface="Times New Roman" pitchFamily="18" charset="0"/>
                        <a:cs typeface="Times New Roman" pitchFamily="18" charset="0"/>
                      </a:endParaRPr>
                    </a:p>
                    <a:p>
                      <a:pPr algn="just"/>
                      <a:r>
                        <a:rPr lang="lt-LT" sz="1400" dirty="0" smtClean="0">
                          <a:latin typeface="Times New Roman" pitchFamily="18" charset="0"/>
                          <a:cs typeface="Times New Roman" pitchFamily="18" charset="0"/>
                        </a:rPr>
                        <a:t>Tarpdalykinė integracija: biologija, chemija, technologijos, kūno kultūra. </a:t>
                      </a:r>
                      <a:endParaRPr lang="lt-LT" sz="14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1654689638"/>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xfrm>
            <a:off x="467544" y="188640"/>
            <a:ext cx="8219256" cy="648072"/>
          </a:xfrm>
        </p:spPr>
        <p:txBody>
          <a:bodyPr>
            <a:noAutofit/>
          </a:bodyPr>
          <a:lstStyle/>
          <a:p>
            <a:r>
              <a:rPr lang="lt-LT" sz="2400" dirty="0" err="1">
                <a:latin typeface="Times New Roman" pitchFamily="18" charset="0"/>
                <a:cs typeface="Times New Roman" pitchFamily="18" charset="0"/>
              </a:rPr>
              <a:t>Tarpdalykinių</a:t>
            </a:r>
            <a:r>
              <a:rPr lang="lt-LT" sz="2400" dirty="0">
                <a:latin typeface="Times New Roman" pitchFamily="18" charset="0"/>
                <a:cs typeface="Times New Roman" pitchFamily="18" charset="0"/>
              </a:rPr>
              <a:t> temų  integracijos galimybės (II-</a:t>
            </a:r>
            <a:r>
              <a:rPr lang="lt-LT" sz="2400" dirty="0" err="1">
                <a:latin typeface="Times New Roman" pitchFamily="18" charset="0"/>
                <a:cs typeface="Times New Roman" pitchFamily="18" charset="0"/>
              </a:rPr>
              <a:t>osios</a:t>
            </a:r>
            <a:r>
              <a:rPr lang="lt-LT" sz="2400" dirty="0">
                <a:latin typeface="Times New Roman" pitchFamily="18" charset="0"/>
                <a:cs typeface="Times New Roman" pitchFamily="18" charset="0"/>
              </a:rPr>
              <a:t> užsienio kalbos pavyzdžiai</a:t>
            </a:r>
          </a:p>
        </p:txBody>
      </p:sp>
      <p:graphicFrame>
        <p:nvGraphicFramePr>
          <p:cNvPr id="4" name="Turinio vietos rezervavimo ženklas 3"/>
          <p:cNvGraphicFramePr>
            <a:graphicFrameLocks noGrp="1"/>
          </p:cNvGraphicFramePr>
          <p:nvPr>
            <p:ph idx="1"/>
            <p:extLst>
              <p:ext uri="{D42A27DB-BD31-4B8C-83A1-F6EECF244321}">
                <p14:modId xmlns:p14="http://schemas.microsoft.com/office/powerpoint/2010/main" val="3789332974"/>
              </p:ext>
            </p:extLst>
          </p:nvPr>
        </p:nvGraphicFramePr>
        <p:xfrm>
          <a:off x="539552" y="978920"/>
          <a:ext cx="8229600" cy="5452360"/>
        </p:xfrm>
        <a:graphic>
          <a:graphicData uri="http://schemas.openxmlformats.org/drawingml/2006/table">
            <a:tbl>
              <a:tblPr firstRow="1" bandRow="1">
                <a:tableStyleId>{F5AB1C69-6EDB-4FF4-983F-18BD219EF322}</a:tableStyleId>
              </a:tblPr>
              <a:tblGrid>
                <a:gridCol w="1512168"/>
                <a:gridCol w="1800200"/>
                <a:gridCol w="2592288"/>
                <a:gridCol w="2324944"/>
              </a:tblGrid>
              <a:tr h="667000">
                <a:tc>
                  <a:txBody>
                    <a:bodyPr/>
                    <a:lstStyle/>
                    <a:p>
                      <a:r>
                        <a:rPr lang="lt-LT" dirty="0" err="1" smtClean="0"/>
                        <a:t>Tarpdalykinė</a:t>
                      </a:r>
                      <a:r>
                        <a:rPr lang="lt-LT" baseline="0" dirty="0" smtClean="0"/>
                        <a:t> tema</a:t>
                      </a:r>
                      <a:endParaRPr lang="lt-L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lt-LT" dirty="0" smtClean="0"/>
                        <a:t>5-6 klasės </a:t>
                      </a:r>
                      <a:r>
                        <a:rPr lang="lt-LT" dirty="0" err="1" smtClean="0"/>
                        <a:t>koncentras</a:t>
                      </a:r>
                      <a:endParaRPr lang="lt-L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lt-LT" dirty="0" smtClean="0"/>
                        <a:t>7-8 klasės</a:t>
                      </a:r>
                      <a:r>
                        <a:rPr lang="lt-LT" baseline="0" dirty="0" smtClean="0"/>
                        <a:t> </a:t>
                      </a:r>
                      <a:r>
                        <a:rPr lang="lt-LT" baseline="0" dirty="0" err="1" smtClean="0"/>
                        <a:t>koncentras</a:t>
                      </a:r>
                      <a:endParaRPr lang="lt-L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lt-LT" dirty="0" smtClean="0"/>
                        <a:t>9-10 klasės </a:t>
                      </a:r>
                      <a:r>
                        <a:rPr lang="lt-LT" dirty="0" err="1" smtClean="0"/>
                        <a:t>koncetras</a:t>
                      </a:r>
                      <a:endParaRPr lang="lt-L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140808">
                <a:tc>
                  <a:txBody>
                    <a:bodyPr/>
                    <a:lstStyle/>
                    <a:p>
                      <a:r>
                        <a:rPr lang="lt-LT" sz="1600" dirty="0" smtClean="0">
                          <a:latin typeface="Times New Roman" pitchFamily="18" charset="0"/>
                          <a:cs typeface="Times New Roman" pitchFamily="18" charset="0"/>
                        </a:rPr>
                        <a:t>Lygios galimybės, žmogaus teisės </a:t>
                      </a:r>
                      <a:endParaRPr lang="lt-LT" sz="16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lt-LT" sz="1400" b="1" dirty="0" smtClean="0">
                          <a:solidFill>
                            <a:schemeClr val="accent1">
                              <a:lumMod val="75000"/>
                            </a:schemeClr>
                          </a:solidFill>
                          <a:latin typeface="Times New Roman" pitchFamily="18" charset="0"/>
                          <a:cs typeface="Times New Roman" pitchFamily="18" charset="0"/>
                        </a:rPr>
                        <a:t>Integracijos pavyzdžiai</a:t>
                      </a:r>
                      <a:r>
                        <a:rPr lang="lt-LT" sz="1400" dirty="0" smtClean="0">
                          <a:solidFill>
                            <a:schemeClr val="tx2">
                              <a:lumMod val="60000"/>
                              <a:lumOff val="40000"/>
                            </a:schemeClr>
                          </a:solidFill>
                          <a:latin typeface="Times New Roman" pitchFamily="18" charset="0"/>
                          <a:cs typeface="Times New Roman" pitchFamily="18" charset="0"/>
                        </a:rPr>
                        <a:t>: </a:t>
                      </a:r>
                    </a:p>
                    <a:p>
                      <a:pPr algn="just"/>
                      <a:r>
                        <a:rPr lang="lt-LT" sz="1400" dirty="0" smtClean="0">
                          <a:solidFill>
                            <a:schemeClr val="tx2">
                              <a:lumMod val="60000"/>
                              <a:lumOff val="40000"/>
                            </a:schemeClr>
                          </a:solidFill>
                          <a:latin typeface="Times New Roman" pitchFamily="18" charset="0"/>
                          <a:cs typeface="Times New Roman" pitchFamily="18" charset="0"/>
                        </a:rPr>
                        <a:t>Supranta ir vartoja sąvokas, apibūdinančias skirtingų lyčių šeimos narius, giminaičius, draugus,</a:t>
                      </a:r>
                      <a:r>
                        <a:rPr lang="lt-LT" sz="1400" baseline="0" dirty="0" smtClean="0">
                          <a:solidFill>
                            <a:schemeClr val="tx2">
                              <a:lumMod val="60000"/>
                              <a:lumOff val="40000"/>
                            </a:schemeClr>
                          </a:solidFill>
                          <a:latin typeface="Times New Roman" pitchFamily="18" charset="0"/>
                          <a:cs typeface="Times New Roman" pitchFamily="18" charset="0"/>
                        </a:rPr>
                        <a:t> savo ir kitų tautybę. </a:t>
                      </a:r>
                    </a:p>
                    <a:p>
                      <a:pPr algn="just"/>
                      <a:endParaRPr lang="lt-LT" sz="1400" baseline="0" dirty="0" smtClean="0">
                        <a:solidFill>
                          <a:schemeClr val="tx2">
                            <a:lumMod val="60000"/>
                            <a:lumOff val="40000"/>
                          </a:schemeClr>
                        </a:solidFill>
                        <a:latin typeface="Times New Roman" pitchFamily="18" charset="0"/>
                        <a:cs typeface="Times New Roman" pitchFamily="18" charset="0"/>
                      </a:endParaRPr>
                    </a:p>
                    <a:p>
                      <a:pPr algn="just"/>
                      <a:r>
                        <a:rPr lang="lt-LT" sz="1400" baseline="0" dirty="0" smtClean="0">
                          <a:solidFill>
                            <a:srgbClr val="FF0000"/>
                          </a:solidFill>
                          <a:latin typeface="Times New Roman" pitchFamily="18" charset="0"/>
                          <a:cs typeface="Times New Roman" pitchFamily="18" charset="0"/>
                        </a:rPr>
                        <a:t>Temos, potemės: apie save, šeima, draugai. </a:t>
                      </a:r>
                    </a:p>
                    <a:p>
                      <a:pPr algn="just"/>
                      <a:endParaRPr lang="lt-LT" sz="1400" baseline="0" dirty="0" smtClean="0">
                        <a:solidFill>
                          <a:srgbClr val="FF0000"/>
                        </a:solidFill>
                        <a:latin typeface="Times New Roman" pitchFamily="18" charset="0"/>
                        <a:cs typeface="Times New Roman" pitchFamily="18" charset="0"/>
                      </a:endParaRPr>
                    </a:p>
                    <a:p>
                      <a:pPr marL="0" marR="0" indent="0" algn="just" defTabSz="914400" rtl="0" eaLnBrk="1" fontAlgn="auto" latinLnBrk="0" hangingPunct="1">
                        <a:lnSpc>
                          <a:spcPct val="100000"/>
                        </a:lnSpc>
                        <a:spcBef>
                          <a:spcPts val="0"/>
                        </a:spcBef>
                        <a:spcAft>
                          <a:spcPts val="0"/>
                        </a:spcAft>
                        <a:buClrTx/>
                        <a:buSzTx/>
                        <a:buFontTx/>
                        <a:buNone/>
                        <a:tabLst/>
                        <a:defRPr/>
                      </a:pPr>
                      <a:r>
                        <a:rPr lang="lt-LT" sz="1400" dirty="0" err="1" smtClean="0">
                          <a:latin typeface="Times New Roman" pitchFamily="18" charset="0"/>
                          <a:cs typeface="Times New Roman" pitchFamily="18" charset="0"/>
                        </a:rPr>
                        <a:t>Tarpdalykinė</a:t>
                      </a:r>
                      <a:r>
                        <a:rPr lang="lt-LT" sz="1400" dirty="0" smtClean="0">
                          <a:latin typeface="Times New Roman" pitchFamily="18" charset="0"/>
                          <a:cs typeface="Times New Roman" pitchFamily="18" charset="0"/>
                        </a:rPr>
                        <a:t> integracija: etika</a:t>
                      </a:r>
                    </a:p>
                    <a:p>
                      <a:pPr algn="just"/>
                      <a:endParaRPr lang="lt-LT" sz="14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lt-LT" sz="1400" b="1" dirty="0" smtClean="0">
                          <a:solidFill>
                            <a:schemeClr val="accent1">
                              <a:lumMod val="75000"/>
                            </a:schemeClr>
                          </a:solidFill>
                          <a:latin typeface="Times New Roman" pitchFamily="18" charset="0"/>
                          <a:cs typeface="Times New Roman" pitchFamily="18" charset="0"/>
                        </a:rPr>
                        <a:t>Integracijos pavyzdžiai</a:t>
                      </a:r>
                      <a:r>
                        <a:rPr lang="lt-LT" sz="1400" dirty="0" smtClean="0">
                          <a:solidFill>
                            <a:schemeClr val="tx2">
                              <a:lumMod val="60000"/>
                              <a:lumOff val="40000"/>
                            </a:schemeClr>
                          </a:solidFill>
                          <a:latin typeface="Times New Roman" pitchFamily="18" charset="0"/>
                          <a:cs typeface="Times New Roman" pitchFamily="18" charset="0"/>
                        </a:rPr>
                        <a:t>: Supranta ir vartoja sąvokas, apibūdinančias skirtingų lyčių šeimos narius, giminaičius, draugus, profesijų atstovus, skirtingų tautybių, religijų,</a:t>
                      </a:r>
                      <a:r>
                        <a:rPr lang="lt-LT" sz="1400" baseline="0" dirty="0" smtClean="0">
                          <a:solidFill>
                            <a:schemeClr val="tx2">
                              <a:lumMod val="60000"/>
                              <a:lumOff val="40000"/>
                            </a:schemeClr>
                          </a:solidFill>
                          <a:latin typeface="Times New Roman" pitchFamily="18" charset="0"/>
                          <a:cs typeface="Times New Roman" pitchFamily="18" charset="0"/>
                        </a:rPr>
                        <a:t> rasių</a:t>
                      </a:r>
                      <a:r>
                        <a:rPr lang="lt-LT" sz="1400" dirty="0" smtClean="0">
                          <a:solidFill>
                            <a:schemeClr val="tx2">
                              <a:lumMod val="60000"/>
                              <a:lumOff val="40000"/>
                            </a:schemeClr>
                          </a:solidFill>
                          <a:latin typeface="Times New Roman" pitchFamily="18" charset="0"/>
                          <a:cs typeface="Times New Roman" pitchFamily="18" charset="0"/>
                        </a:rPr>
                        <a:t> žmones. Imituodami realaus gyvenimo situacijas pagarbiai vartoja  </a:t>
                      </a:r>
                      <a:r>
                        <a:rPr lang="lt-LT" sz="1400" baseline="0" dirty="0" smtClean="0">
                          <a:solidFill>
                            <a:schemeClr val="tx2">
                              <a:lumMod val="60000"/>
                              <a:lumOff val="40000"/>
                            </a:schemeClr>
                          </a:solidFill>
                          <a:latin typeface="Times New Roman" pitchFamily="18" charset="0"/>
                          <a:cs typeface="Times New Roman" pitchFamily="18" charset="0"/>
                        </a:rPr>
                        <a:t>skirtingas lytis, amžių, rasę, asmenų negalią ir tautybę</a:t>
                      </a:r>
                      <a:r>
                        <a:rPr lang="lt-LT" sz="1400" dirty="0" smtClean="0">
                          <a:solidFill>
                            <a:schemeClr val="tx2">
                              <a:lumMod val="60000"/>
                              <a:lumOff val="40000"/>
                            </a:schemeClr>
                          </a:solidFill>
                          <a:latin typeface="Times New Roman" pitchFamily="18" charset="0"/>
                          <a:cs typeface="Times New Roman" pitchFamily="18" charset="0"/>
                        </a:rPr>
                        <a:t> atspindinčias sąvokas. </a:t>
                      </a:r>
                      <a:r>
                        <a:rPr lang="lt-LT" sz="1400" dirty="0" smtClean="0">
                          <a:latin typeface="Times New Roman" pitchFamily="18" charset="0"/>
                          <a:cs typeface="Times New Roman" pitchFamily="18" charset="0"/>
                        </a:rPr>
                        <a:t> </a:t>
                      </a:r>
                    </a:p>
                    <a:p>
                      <a:pPr algn="just"/>
                      <a:endParaRPr lang="lt-LT" sz="1400" dirty="0" smtClean="0">
                        <a:latin typeface="Times New Roman" pitchFamily="18" charset="0"/>
                        <a:cs typeface="Times New Roman" pitchFamily="18" charset="0"/>
                      </a:endParaRPr>
                    </a:p>
                    <a:p>
                      <a:pPr algn="just"/>
                      <a:r>
                        <a:rPr lang="lt-LT" sz="1400" dirty="0" smtClean="0">
                          <a:solidFill>
                            <a:srgbClr val="FF0000"/>
                          </a:solidFill>
                          <a:latin typeface="Times New Roman" pitchFamily="18" charset="0"/>
                          <a:cs typeface="Times New Roman" pitchFamily="18" charset="0"/>
                        </a:rPr>
                        <a:t>Temos, potemės: Tarpasmeniniai santykiai (šeimos sudėtis ir santykiai),</a:t>
                      </a:r>
                      <a:r>
                        <a:rPr lang="lt-LT" sz="1400" baseline="0" dirty="0" smtClean="0">
                          <a:solidFill>
                            <a:srgbClr val="FF0000"/>
                          </a:solidFill>
                          <a:latin typeface="Times New Roman" pitchFamily="18" charset="0"/>
                          <a:cs typeface="Times New Roman" pitchFamily="18" charset="0"/>
                        </a:rPr>
                        <a:t> tautybės ir šalys.</a:t>
                      </a:r>
                    </a:p>
                    <a:p>
                      <a:pPr algn="just"/>
                      <a:endParaRPr lang="lt-LT" sz="1400" baseline="0" dirty="0" smtClean="0">
                        <a:solidFill>
                          <a:srgbClr val="FF0000"/>
                        </a:solidFill>
                        <a:latin typeface="Times New Roman" pitchFamily="18" charset="0"/>
                        <a:cs typeface="Times New Roman" pitchFamily="18" charset="0"/>
                      </a:endParaRPr>
                    </a:p>
                    <a:p>
                      <a:pPr algn="just"/>
                      <a:r>
                        <a:rPr lang="lt-LT" sz="1400" dirty="0" err="1" smtClean="0">
                          <a:latin typeface="Times New Roman" pitchFamily="18" charset="0"/>
                          <a:cs typeface="Times New Roman" pitchFamily="18" charset="0"/>
                        </a:rPr>
                        <a:t>Tarpdalykinė</a:t>
                      </a:r>
                      <a:r>
                        <a:rPr lang="lt-LT" sz="1400" dirty="0" smtClean="0">
                          <a:latin typeface="Times New Roman" pitchFamily="18" charset="0"/>
                          <a:cs typeface="Times New Roman" pitchFamily="18" charset="0"/>
                        </a:rPr>
                        <a:t> integracija: etika</a:t>
                      </a:r>
                      <a:endParaRPr lang="lt-LT" sz="14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lt-LT" sz="1400" b="1" dirty="0" smtClean="0">
                          <a:solidFill>
                            <a:schemeClr val="accent1">
                              <a:lumMod val="75000"/>
                            </a:schemeClr>
                          </a:solidFill>
                          <a:latin typeface="Times New Roman" pitchFamily="18" charset="0"/>
                          <a:cs typeface="Times New Roman" pitchFamily="18" charset="0"/>
                        </a:rPr>
                        <a:t>Integracijos pavyzdžiai</a:t>
                      </a:r>
                      <a:r>
                        <a:rPr lang="lt-LT" sz="1400" dirty="0" smtClean="0">
                          <a:solidFill>
                            <a:schemeClr val="tx2">
                              <a:lumMod val="60000"/>
                              <a:lumOff val="40000"/>
                            </a:schemeClr>
                          </a:solidFill>
                          <a:latin typeface="Times New Roman" pitchFamily="18" charset="0"/>
                          <a:cs typeface="Times New Roman" pitchFamily="18" charset="0"/>
                        </a:rPr>
                        <a:t>: Supranta ir apibūdina moters ir vyro vaidmenų įvairovę šeimose, išsako savo nuomonę apie pareigų šeimoje pasidalijimą arba apie "vyriškas" ir "moteriškas profesijas" visuomenėje.  Ugdosi toleranciją ir pagarbų elgesį žmonėms su negalia,</a:t>
                      </a:r>
                      <a:r>
                        <a:rPr lang="lt-LT" sz="1400" baseline="0" dirty="0" smtClean="0">
                          <a:solidFill>
                            <a:schemeClr val="tx2">
                              <a:lumMod val="60000"/>
                              <a:lumOff val="40000"/>
                            </a:schemeClr>
                          </a:solidFill>
                          <a:latin typeface="Times New Roman" pitchFamily="18" charset="0"/>
                          <a:cs typeface="Times New Roman" pitchFamily="18" charset="0"/>
                        </a:rPr>
                        <a:t> </a:t>
                      </a:r>
                      <a:r>
                        <a:rPr lang="lt-LT" sz="1400" dirty="0" smtClean="0">
                          <a:solidFill>
                            <a:schemeClr val="tx2">
                              <a:lumMod val="60000"/>
                              <a:lumOff val="40000"/>
                            </a:schemeClr>
                          </a:solidFill>
                          <a:latin typeface="Times New Roman" pitchFamily="18" charset="0"/>
                          <a:cs typeface="Times New Roman" pitchFamily="18" charset="0"/>
                        </a:rPr>
                        <a:t>skirtingų lyčių, tautybių, rasių bei tikėjimo žmonėms, kalbėdami jiems aktualiomis temomis, pvz.: mokyklinis gyvenimas, mainų programos ir kt</a:t>
                      </a:r>
                      <a:r>
                        <a:rPr lang="lt-LT" sz="1400" dirty="0" smtClean="0">
                          <a:solidFill>
                            <a:srgbClr val="FF0000"/>
                          </a:solidFill>
                          <a:latin typeface="Times New Roman" pitchFamily="18" charset="0"/>
                          <a:cs typeface="Times New Roman" pitchFamily="18" charset="0"/>
                        </a:rPr>
                        <a:t>.  </a:t>
                      </a:r>
                    </a:p>
                    <a:p>
                      <a:pPr algn="just"/>
                      <a:r>
                        <a:rPr lang="lt-LT" sz="1400" dirty="0" smtClean="0">
                          <a:solidFill>
                            <a:srgbClr val="FF0000"/>
                          </a:solidFill>
                          <a:latin typeface="Times New Roman" pitchFamily="18" charset="0"/>
                          <a:cs typeface="Times New Roman" pitchFamily="18" charset="0"/>
                        </a:rPr>
                        <a:t>Temos potemės: jaunimo gyvenimas (šeimos sudėtis ir santykiai, kartų santykiai); Mokymasis, ateities planai. </a:t>
                      </a:r>
                      <a:r>
                        <a:rPr lang="lt-LT" sz="1400" dirty="0" err="1" smtClean="0">
                          <a:latin typeface="Times New Roman" pitchFamily="18" charset="0"/>
                          <a:cs typeface="Times New Roman" pitchFamily="18" charset="0"/>
                        </a:rPr>
                        <a:t>Tarpdalykinė</a:t>
                      </a:r>
                      <a:r>
                        <a:rPr lang="lt-LT" sz="1400" dirty="0" smtClean="0">
                          <a:latin typeface="Times New Roman" pitchFamily="18" charset="0"/>
                          <a:cs typeface="Times New Roman" pitchFamily="18" charset="0"/>
                        </a:rPr>
                        <a:t> integracija: etika</a:t>
                      </a:r>
                      <a:endParaRPr lang="lt-LT" sz="14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3270967074"/>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Office 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779</TotalTime>
  <Words>1035</Words>
  <Application>Microsoft Office PowerPoint</Application>
  <PresentationFormat>On-screen Show (4:3)</PresentationFormat>
  <Paragraphs>94</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Times New Roman</vt:lpstr>
      <vt:lpstr>Verdana</vt:lpstr>
      <vt:lpstr>Wingdings</vt:lpstr>
      <vt:lpstr>Office tema</vt:lpstr>
      <vt:lpstr>Tarpdalykinė integracija</vt:lpstr>
      <vt:lpstr>Tarpdalykinė integracija Bendrųjų programų atnaujinimo gairėse</vt:lpstr>
      <vt:lpstr>Tarpdalykinių temų integravimas  per dalykus</vt:lpstr>
      <vt:lpstr>Integruotas dalyko ir užsienio kalbos mokymas (IDUKM)</vt:lpstr>
      <vt:lpstr>Asmens galios</vt:lpstr>
      <vt:lpstr>Kultūrinis identitetas ir bendruomeniškumas</vt:lpstr>
      <vt:lpstr>Darnus vystymasis </vt:lpstr>
      <vt:lpstr>Tarpdalykinių temų  integracijos galimybės (II-osios užsienio kalbos pavyzdžiai)</vt:lpstr>
      <vt:lpstr>Tarpdalykinių temų  integracijos galimybės (II-osios užsienio kalbos pavyzdžiai</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pristatymas</dc:title>
  <dc:creator>Aina</dc:creator>
  <cp:lastModifiedBy>Vartotojas</cp:lastModifiedBy>
  <cp:revision>62</cp:revision>
  <dcterms:created xsi:type="dcterms:W3CDTF">2020-07-12T09:46:53Z</dcterms:created>
  <dcterms:modified xsi:type="dcterms:W3CDTF">2020-07-15T21:24:10Z</dcterms:modified>
</cp:coreProperties>
</file>