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93" r:id="rId4"/>
    <p:sldId id="294" r:id="rId5"/>
    <p:sldId id="260" r:id="rId6"/>
    <p:sldId id="278" r:id="rId7"/>
    <p:sldId id="268" r:id="rId8"/>
    <p:sldId id="281" r:id="rId9"/>
    <p:sldId id="283" r:id="rId10"/>
    <p:sldId id="280" r:id="rId11"/>
    <p:sldId id="264" r:id="rId12"/>
    <p:sldId id="287" r:id="rId13"/>
    <p:sldId id="286" r:id="rId14"/>
    <p:sldId id="285" r:id="rId15"/>
    <p:sldId id="265" r:id="rId16"/>
    <p:sldId id="292" r:id="rId17"/>
    <p:sldId id="291" r:id="rId18"/>
    <p:sldId id="290" r:id="rId19"/>
    <p:sldId id="289" r:id="rId20"/>
    <p:sldId id="275" r:id="rId21"/>
    <p:sldId id="296" r:id="rId22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355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48970-DF4B-4C9B-BB17-8140855B6016}" type="datetimeFigureOut">
              <a:rPr lang="lt-LT" smtClean="0"/>
              <a:t>2020-07-15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DD013-C9C2-435C-B6EE-853938F0CC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4663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DD013-C9C2-435C-B6EE-853938F0CC7F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567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Spustelėję redag. ruoš. pavad. stilių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6857513-1A3B-4B79-B312-BC310F46786A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15/07/2020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591D371-6531-4B64-8C72-F5FC59223DE9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Spustelėję redag. ruoš. pavad. stilių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Redaguoti šablono teksto stilius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Antras lygis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Trečias lygis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Ketvirtas lygis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Penktas lygis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EB09243-5D1C-43E7-8E91-331B2B3CD626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15/07/2020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FC7F7C9-4BC4-4D53-B81A-BE04A8EDDD43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523880" y="382692"/>
            <a:ext cx="9143640" cy="5216249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6000"/>
          </a:bodyPr>
          <a:lstStyle/>
          <a:p>
            <a:pPr algn="ctr">
              <a:lnSpc>
                <a:spcPct val="9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lang="en-US" sz="2700" b="1" strike="noStrike" spc="-1" dirty="0" err="1">
                <a:solidFill>
                  <a:srgbClr val="002060"/>
                </a:solidFill>
                <a:latin typeface="Verdana"/>
                <a:ea typeface="Verdana"/>
              </a:rPr>
              <a:t>Projektas</a:t>
            </a:r>
            <a:r>
              <a:rPr lang="en-US" sz="2700" b="1" strike="noStrike" spc="-1" dirty="0">
                <a:solidFill>
                  <a:srgbClr val="002060"/>
                </a:solidFill>
                <a:latin typeface="Verdana"/>
                <a:ea typeface="Verdana"/>
              </a:rPr>
              <a:t> “</a:t>
            </a:r>
            <a:r>
              <a:rPr lang="en-US" sz="2700" b="1" strike="noStrike" spc="-1" dirty="0" err="1">
                <a:solidFill>
                  <a:srgbClr val="002060"/>
                </a:solidFill>
                <a:latin typeface="Verdana"/>
                <a:ea typeface="Verdana"/>
              </a:rPr>
              <a:t>Skaitmeninio</a:t>
            </a:r>
            <a:r>
              <a:rPr lang="en-US" sz="2700" b="1" strike="noStrike" spc="-1" dirty="0">
                <a:solidFill>
                  <a:srgbClr val="002060"/>
                </a:solidFill>
                <a:latin typeface="Verdana"/>
                <a:ea typeface="Verdana"/>
              </a:rPr>
              <a:t> </a:t>
            </a:r>
            <a:r>
              <a:rPr lang="en-US" sz="2700" b="1" strike="noStrike" spc="-1" dirty="0" err="1">
                <a:solidFill>
                  <a:srgbClr val="002060"/>
                </a:solidFill>
                <a:latin typeface="Verdana"/>
                <a:ea typeface="Verdana"/>
              </a:rPr>
              <a:t>ugdymo</a:t>
            </a:r>
            <a:r>
              <a:rPr lang="en-US" sz="2700" b="1" strike="noStrike" spc="-1" dirty="0">
                <a:solidFill>
                  <a:srgbClr val="002060"/>
                </a:solidFill>
                <a:latin typeface="Verdana"/>
                <a:ea typeface="Verdana"/>
              </a:rPr>
              <a:t> </a:t>
            </a:r>
            <a:r>
              <a:rPr lang="en-US" sz="2700" b="1" strike="noStrike" spc="-1" dirty="0" err="1">
                <a:solidFill>
                  <a:srgbClr val="002060"/>
                </a:solidFill>
                <a:latin typeface="Verdana"/>
                <a:ea typeface="Verdana"/>
              </a:rPr>
              <a:t>turinio</a:t>
            </a:r>
            <a:r>
              <a:rPr lang="en-US" sz="2700" b="1" strike="noStrike" spc="-1" dirty="0">
                <a:solidFill>
                  <a:srgbClr val="002060"/>
                </a:solidFill>
                <a:latin typeface="Verdana"/>
                <a:ea typeface="Verdana"/>
              </a:rPr>
              <a:t> </a:t>
            </a:r>
            <a:br>
              <a:rPr dirty="0"/>
            </a:br>
            <a:r>
              <a:rPr lang="en-US" sz="2700" b="1" strike="noStrike" spc="-1" dirty="0" err="1">
                <a:solidFill>
                  <a:srgbClr val="002060"/>
                </a:solidFill>
                <a:latin typeface="Verdana"/>
                <a:ea typeface="Verdana"/>
              </a:rPr>
              <a:t>kūrimas</a:t>
            </a:r>
            <a:r>
              <a:rPr lang="en-US" sz="2700" b="1" strike="noStrike" spc="-1" dirty="0">
                <a:solidFill>
                  <a:srgbClr val="002060"/>
                </a:solidFill>
                <a:latin typeface="Verdana"/>
                <a:ea typeface="Verdana"/>
              </a:rPr>
              <a:t> </a:t>
            </a:r>
            <a:r>
              <a:rPr lang="en-US" sz="2700" b="1" strike="noStrike" spc="-1" dirty="0" err="1">
                <a:solidFill>
                  <a:srgbClr val="002060"/>
                </a:solidFill>
                <a:latin typeface="Verdana"/>
                <a:ea typeface="Verdana"/>
              </a:rPr>
              <a:t>ir</a:t>
            </a:r>
            <a:r>
              <a:rPr lang="en-US" sz="2700" b="1" strike="noStrike" spc="-1" dirty="0">
                <a:solidFill>
                  <a:srgbClr val="002060"/>
                </a:solidFill>
                <a:latin typeface="Verdana"/>
                <a:ea typeface="Verdana"/>
              </a:rPr>
              <a:t> </a:t>
            </a:r>
            <a:r>
              <a:rPr lang="en-US" sz="2700" b="1" strike="noStrike" spc="-1" dirty="0" err="1">
                <a:solidFill>
                  <a:srgbClr val="002060"/>
                </a:solidFill>
                <a:latin typeface="Verdana"/>
                <a:ea typeface="Verdana"/>
              </a:rPr>
              <a:t>diegimas</a:t>
            </a:r>
            <a:r>
              <a:rPr lang="en-US" sz="2700" b="1" strike="noStrike" spc="-1" dirty="0">
                <a:solidFill>
                  <a:srgbClr val="002060"/>
                </a:solidFill>
                <a:latin typeface="Verdana"/>
                <a:ea typeface="Verdana"/>
              </a:rPr>
              <a:t>”</a:t>
            </a:r>
          </a:p>
          <a:p>
            <a:pPr algn="ctr">
              <a:lnSpc>
                <a:spcPct val="90000"/>
              </a:lnSpc>
            </a:pPr>
            <a:br>
              <a:rPr dirty="0"/>
            </a:br>
            <a:br>
              <a:rPr dirty="0"/>
            </a:br>
            <a:br>
              <a:rPr lang="en-US" dirty="0"/>
            </a:br>
            <a:r>
              <a:rPr lang="en-US" sz="2700" b="1" spc="-1" dirty="0">
                <a:solidFill>
                  <a:srgbClr val="002060"/>
                </a:solidFill>
                <a:latin typeface="Verdana"/>
                <a:ea typeface="Verdana"/>
              </a:rPr>
              <a:t>P</a:t>
            </a:r>
            <a:r>
              <a:rPr lang="pt-BR" sz="2700" b="1" spc="-1" dirty="0">
                <a:solidFill>
                  <a:srgbClr val="002060"/>
                </a:solidFill>
                <a:latin typeface="Verdana"/>
                <a:ea typeface="Verdana"/>
              </a:rPr>
              <a:t>asiekimų raida. Pradinis ir pagrindinis ugdymas</a:t>
            </a:r>
            <a:r>
              <a:rPr lang="lt-LT" sz="2700" b="1" spc="-1" dirty="0">
                <a:solidFill>
                  <a:srgbClr val="002060"/>
                </a:solidFill>
                <a:latin typeface="Verdana"/>
                <a:ea typeface="Verdana"/>
              </a:rPr>
              <a:t>.</a:t>
            </a:r>
          </a:p>
          <a:p>
            <a:pPr algn="ctr">
              <a:lnSpc>
                <a:spcPct val="90000"/>
              </a:lnSpc>
            </a:pPr>
            <a:endParaRPr lang="lt-LT" sz="2700" b="1" spc="-1" dirty="0">
              <a:solidFill>
                <a:srgbClr val="002060"/>
              </a:solidFill>
              <a:latin typeface="Verdana"/>
              <a:ea typeface="Verdana"/>
            </a:endParaRPr>
          </a:p>
          <a:p>
            <a:pPr algn="ctr">
              <a:lnSpc>
                <a:spcPct val="90000"/>
              </a:lnSpc>
            </a:pPr>
            <a:endParaRPr lang="lt-LT" dirty="0"/>
          </a:p>
          <a:p>
            <a:pPr algn="ctr">
              <a:lnSpc>
                <a:spcPct val="90000"/>
              </a:lnSpc>
            </a:pPr>
            <a:br>
              <a:rPr dirty="0"/>
            </a:br>
            <a:r>
              <a:rPr lang="lt-LT" dirty="0"/>
              <a:t>Beata </a:t>
            </a:r>
            <a:r>
              <a:rPr lang="lt-LT" dirty="0" err="1"/>
              <a:t>Valungevičienė</a:t>
            </a:r>
            <a:r>
              <a:rPr lang="lt-LT"/>
              <a:t>, </a:t>
            </a:r>
            <a:r>
              <a:rPr lang="lt-LT" dirty="0"/>
              <a:t>mokytoja –</a:t>
            </a:r>
            <a:r>
              <a:rPr lang="lt-LT"/>
              <a:t>ekspertė, Bendrųjų programų atnaujinimo grupės narė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1523880" y="5076360"/>
            <a:ext cx="9574560" cy="1164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en-GB" sz="2400" b="0" strike="noStrike" spc="-1" dirty="0">
              <a:latin typeface="Arial"/>
            </a:endParaRPr>
          </a:p>
        </p:txBody>
      </p:sp>
      <p:pic>
        <p:nvPicPr>
          <p:cNvPr id="122" name="Paveikslėlis 5"/>
          <p:cNvPicPr/>
          <p:nvPr/>
        </p:nvPicPr>
        <p:blipFill>
          <a:blip r:embed="rId2"/>
          <a:stretch/>
        </p:blipFill>
        <p:spPr>
          <a:xfrm>
            <a:off x="1624320" y="527040"/>
            <a:ext cx="2936520" cy="1258200"/>
          </a:xfrm>
          <a:prstGeom prst="rect">
            <a:avLst/>
          </a:prstGeom>
          <a:ln>
            <a:noFill/>
          </a:ln>
        </p:spPr>
      </p:pic>
      <p:pic>
        <p:nvPicPr>
          <p:cNvPr id="123" name="Paveikslėlis 6"/>
          <p:cNvPicPr/>
          <p:nvPr/>
        </p:nvPicPr>
        <p:blipFill>
          <a:blip r:embed="rId3"/>
          <a:stretch/>
        </p:blipFill>
        <p:spPr>
          <a:xfrm>
            <a:off x="5153040" y="828360"/>
            <a:ext cx="1764000" cy="720360"/>
          </a:xfrm>
          <a:prstGeom prst="rect">
            <a:avLst/>
          </a:prstGeom>
          <a:ln w="9360">
            <a:noFill/>
          </a:ln>
        </p:spPr>
      </p:pic>
      <p:pic>
        <p:nvPicPr>
          <p:cNvPr id="124" name="Paveikslėlis 7"/>
          <p:cNvPicPr/>
          <p:nvPr/>
        </p:nvPicPr>
        <p:blipFill>
          <a:blip r:embed="rId4"/>
          <a:stretch/>
        </p:blipFill>
        <p:spPr>
          <a:xfrm>
            <a:off x="8326440" y="828360"/>
            <a:ext cx="1764000" cy="601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9440-3C89-4E20-AF31-0B17938C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71330"/>
            <a:ext cx="10515240" cy="1218795"/>
          </a:xfrm>
        </p:spPr>
        <p:txBody>
          <a:bodyPr/>
          <a:lstStyle/>
          <a:p>
            <a:r>
              <a:rPr lang="lt-LT" dirty="0"/>
              <a:t>Raiška/ Produkavimas</a:t>
            </a:r>
            <a:br>
              <a:rPr lang="lt-LT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7134F-842E-401A-88E0-0A6D6317965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1937401"/>
            <a:ext cx="10515240" cy="4127284"/>
          </a:xfrm>
        </p:spPr>
        <p:txBody>
          <a:bodyPr/>
          <a:lstStyle/>
          <a:p>
            <a:r>
              <a:rPr lang="lt-L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2.1. Sakytinio teksto produkavimas</a:t>
            </a:r>
          </a:p>
          <a:p>
            <a:endParaRPr lang="lt-LT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lt-L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2.2. Rašytinio teksto produkavimas</a:t>
            </a:r>
            <a:endParaRPr lang="lt-LT" sz="3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Raiškos / Produkavimo strategijų taikymas</a:t>
            </a:r>
            <a:endParaRPr lang="lt-LT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7BDA1B1-73AE-4A1B-B9AB-7B68642C57A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0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9440-3C89-4E20-AF31-0B17938C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71330"/>
            <a:ext cx="10515240" cy="1218795"/>
          </a:xfrm>
        </p:spPr>
        <p:txBody>
          <a:bodyPr/>
          <a:lstStyle/>
          <a:p>
            <a:r>
              <a:rPr lang="lt-LT" dirty="0"/>
              <a:t>Raiška/ Produkavimas</a:t>
            </a:r>
            <a:br>
              <a:rPr lang="lt-LT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7134F-842E-401A-88E0-0A6D6317965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-675861"/>
            <a:ext cx="10515240" cy="5923399"/>
          </a:xfrm>
        </p:spPr>
        <p:txBody>
          <a:bodyPr/>
          <a:lstStyle/>
          <a:p>
            <a:r>
              <a:rPr lang="lt-L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2.1. Sakytinio teksto produkavimas:</a:t>
            </a:r>
          </a:p>
          <a:p>
            <a:r>
              <a:rPr lang="lt-L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Žmonių, vietų, daiktų, veiklų, pomėgių, patirties apibūdinimas, Pasakojimas siužeto atpasakojimas, veiksmų sekos pateikimas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Faktinės informacijos pateikimas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Nuomonės, vertinimo pateikimas, paaiškinimas, pagrindimas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lt-LT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7BDA1B1-73AE-4A1B-B9AB-7B68642C57A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7B5EFE-60D0-41DB-8665-734263C98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98852"/>
              </p:ext>
            </p:extLst>
          </p:nvPr>
        </p:nvGraphicFramePr>
        <p:xfrm>
          <a:off x="-2" y="3006248"/>
          <a:ext cx="12192003" cy="40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973">
                  <a:extLst>
                    <a:ext uri="{9D8B030D-6E8A-4147-A177-3AD203B41FA5}">
                      <a16:colId xmlns:a16="http://schemas.microsoft.com/office/drawing/2014/main" val="2396165208"/>
                    </a:ext>
                  </a:extLst>
                </a:gridCol>
                <a:gridCol w="1920601">
                  <a:extLst>
                    <a:ext uri="{9D8B030D-6E8A-4147-A177-3AD203B41FA5}">
                      <a16:colId xmlns:a16="http://schemas.microsoft.com/office/drawing/2014/main" val="1083413775"/>
                    </a:ext>
                  </a:extLst>
                </a:gridCol>
                <a:gridCol w="2021865">
                  <a:extLst>
                    <a:ext uri="{9D8B030D-6E8A-4147-A177-3AD203B41FA5}">
                      <a16:colId xmlns:a16="http://schemas.microsoft.com/office/drawing/2014/main" val="151857468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265488127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300368151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3711478126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36195"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KONCENTRAI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PASIEKIMAI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(1)–2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Prieš-A1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3–4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5–6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7–8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9–10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998492"/>
                  </a:ext>
                </a:extLst>
              </a:tr>
            </a:tbl>
          </a:graphicData>
        </a:graphic>
      </p:graphicFrame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CD49AF9F-75E3-406D-B7D1-E4C531C8E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06037"/>
              </p:ext>
            </p:extLst>
          </p:nvPr>
        </p:nvGraphicFramePr>
        <p:xfrm>
          <a:off x="0" y="3414553"/>
          <a:ext cx="12191998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971">
                  <a:extLst>
                    <a:ext uri="{9D8B030D-6E8A-4147-A177-3AD203B41FA5}">
                      <a16:colId xmlns:a16="http://schemas.microsoft.com/office/drawing/2014/main" val="3755748885"/>
                    </a:ext>
                  </a:extLst>
                </a:gridCol>
                <a:gridCol w="1912091">
                  <a:extLst>
                    <a:ext uri="{9D8B030D-6E8A-4147-A177-3AD203B41FA5}">
                      <a16:colId xmlns:a16="http://schemas.microsoft.com/office/drawing/2014/main" val="4281937318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1655711432"/>
                    </a:ext>
                  </a:extLst>
                </a:gridCol>
                <a:gridCol w="2031187">
                  <a:extLst>
                    <a:ext uri="{9D8B030D-6E8A-4147-A177-3AD203B41FA5}">
                      <a16:colId xmlns:a16="http://schemas.microsoft.com/office/drawing/2014/main" val="3073963191"/>
                    </a:ext>
                  </a:extLst>
                </a:gridCol>
                <a:gridCol w="2031187">
                  <a:extLst>
                    <a:ext uri="{9D8B030D-6E8A-4147-A177-3AD203B41FA5}">
                      <a16:colId xmlns:a16="http://schemas.microsoft.com/office/drawing/2014/main" val="2145529017"/>
                    </a:ext>
                  </a:extLst>
                </a:gridCol>
                <a:gridCol w="2031187">
                  <a:extLst>
                    <a:ext uri="{9D8B030D-6E8A-4147-A177-3AD203B41FA5}">
                      <a16:colId xmlns:a16="http://schemas.microsoft.com/office/drawing/2014/main" val="2412637331"/>
                    </a:ext>
                  </a:extLst>
                </a:gridCol>
              </a:tblGrid>
              <a:tr h="2390629">
                <a:tc>
                  <a:txBody>
                    <a:bodyPr/>
                    <a:lstStyle/>
                    <a:p>
                      <a:pPr marL="914400" lvl="2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2.1.3.</a:t>
                      </a:r>
                    </a:p>
                    <a:p>
                      <a:pPr marL="914400" lvl="2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Faktinės informacijos pateikimas</a:t>
                      </a:r>
                      <a:endParaRPr lang="lt-L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Gali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apibūdinti daiktus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, įvardinant jo formą, spalvą, žinomais žodžiais, frazėmis, sakiniais, kai gali pasiruošti iš anksto.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Pateikia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paprastus nurodymus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, kaip patekti iš taško X į Y, naudojant paprastas frazes: „pasukti į dešinę“ ir „eiti tiesiai“,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nuosekliai jungia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- „pirma“, „tada“ ir „po to“.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Pateikia tiesmuką faktinę informaciją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žinoma tema, pvz. nurodo klausimo / problemos pobūdį, pateikia detalius nurodymus.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Paaiškina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, kaip atlikti kokį nors veiksmą,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pateikia detalias instrukcijas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. Gana tiksliai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išdėsto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kokio nors klausimo /problemos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pagrindinius aspektus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72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55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9440-3C89-4E20-AF31-0B17938C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71330"/>
            <a:ext cx="10515240" cy="1218795"/>
          </a:xfrm>
        </p:spPr>
        <p:txBody>
          <a:bodyPr/>
          <a:lstStyle/>
          <a:p>
            <a:r>
              <a:rPr lang="lt-LT" dirty="0"/>
              <a:t>Raiška/ Produkavimas</a:t>
            </a:r>
            <a:br>
              <a:rPr lang="lt-LT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7134F-842E-401A-88E0-0A6D6317965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-914400"/>
            <a:ext cx="10515240" cy="6161938"/>
          </a:xfrm>
        </p:spPr>
        <p:txBody>
          <a:bodyPr/>
          <a:lstStyle/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lt-L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2.2. Rašytinio teksto produkavimas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Žmonių, vietų, daiktų, veiklų, pomėgių, patirties apibūdinimas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Pasakojimas įvykio apibūdinimas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Faktinės informacijos pateikimas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Nuomonės, vertinimo, pateikimas, paaiškinimas, pagrindimas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lt-L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7BDA1B1-73AE-4A1B-B9AB-7B68642C57A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7E3E36-A04C-43A4-8FA4-920E7E3B6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94036"/>
              </p:ext>
            </p:extLst>
          </p:nvPr>
        </p:nvGraphicFramePr>
        <p:xfrm>
          <a:off x="0" y="3020695"/>
          <a:ext cx="12191998" cy="40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7974">
                  <a:extLst>
                    <a:ext uri="{9D8B030D-6E8A-4147-A177-3AD203B41FA5}">
                      <a16:colId xmlns:a16="http://schemas.microsoft.com/office/drawing/2014/main" val="3712664233"/>
                    </a:ext>
                  </a:extLst>
                </a:gridCol>
                <a:gridCol w="1610088">
                  <a:extLst>
                    <a:ext uri="{9D8B030D-6E8A-4147-A177-3AD203B41FA5}">
                      <a16:colId xmlns:a16="http://schemas.microsoft.com/office/drawing/2014/main" val="2264670544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2474793513"/>
                    </a:ext>
                  </a:extLst>
                </a:gridCol>
                <a:gridCol w="2031187">
                  <a:extLst>
                    <a:ext uri="{9D8B030D-6E8A-4147-A177-3AD203B41FA5}">
                      <a16:colId xmlns:a16="http://schemas.microsoft.com/office/drawing/2014/main" val="745830729"/>
                    </a:ext>
                  </a:extLst>
                </a:gridCol>
                <a:gridCol w="2031187">
                  <a:extLst>
                    <a:ext uri="{9D8B030D-6E8A-4147-A177-3AD203B41FA5}">
                      <a16:colId xmlns:a16="http://schemas.microsoft.com/office/drawing/2014/main" val="2225566191"/>
                    </a:ext>
                  </a:extLst>
                </a:gridCol>
                <a:gridCol w="2031187">
                  <a:extLst>
                    <a:ext uri="{9D8B030D-6E8A-4147-A177-3AD203B41FA5}">
                      <a16:colId xmlns:a16="http://schemas.microsoft.com/office/drawing/2014/main" val="3910074616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36195"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KONCENTRAI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PASIEKIMAI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(1)–2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Prieš-A1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3–4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5–6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7–8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B1.1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9–10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017387"/>
                  </a:ext>
                </a:extLst>
              </a:tr>
            </a:tbl>
          </a:graphicData>
        </a:graphic>
      </p:graphicFrame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FBACD252-871E-4AF6-8336-42CEB702E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86116"/>
              </p:ext>
            </p:extLst>
          </p:nvPr>
        </p:nvGraphicFramePr>
        <p:xfrm>
          <a:off x="0" y="3467893"/>
          <a:ext cx="12192002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1196">
                  <a:extLst>
                    <a:ext uri="{9D8B030D-6E8A-4147-A177-3AD203B41FA5}">
                      <a16:colId xmlns:a16="http://schemas.microsoft.com/office/drawing/2014/main" val="1600315191"/>
                    </a:ext>
                  </a:extLst>
                </a:gridCol>
                <a:gridCol w="1626867">
                  <a:extLst>
                    <a:ext uri="{9D8B030D-6E8A-4147-A177-3AD203B41FA5}">
                      <a16:colId xmlns:a16="http://schemas.microsoft.com/office/drawing/2014/main" val="1240567492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3443444183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1933146838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4276979356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3956410288"/>
                    </a:ext>
                  </a:extLst>
                </a:gridCol>
              </a:tblGrid>
              <a:tr h="1875894">
                <a:tc>
                  <a:txBody>
                    <a:bodyPr/>
                    <a:lstStyle/>
                    <a:p>
                      <a:pPr marL="914400" lvl="2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t-LT" sz="1600" dirty="0">
                          <a:solidFill>
                            <a:schemeClr val="tx1"/>
                          </a:solidFill>
                          <a:effectLst/>
                        </a:rPr>
                        <a:t>2.2.3.</a:t>
                      </a:r>
                    </a:p>
                    <a:p>
                      <a:pPr marL="914400" lvl="2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t-LT" sz="1600" dirty="0">
                          <a:solidFill>
                            <a:schemeClr val="tx1"/>
                          </a:solidFill>
                          <a:effectLst/>
                        </a:rPr>
                        <a:t>Faktinės informacijos pateikimas </a:t>
                      </a:r>
                      <a:endParaRPr lang="lt-L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Aprašo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kaip patekti iš taško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X į Y, naudoja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pagrindines frazes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- „pasukti į dešinę“ ir „eiti tiesiai “, nuosekliai jungia - „pirma“,„ tada “ir t.t..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Pateikia</a:t>
                      </a:r>
                      <a:r>
                        <a:rPr lang="lt-L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tiesmuką faktinę informaciją </a:t>
                      </a:r>
                      <a:r>
                        <a:rPr lang="lt-L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žinoma tema, pvz.: </a:t>
                      </a: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nurodo</a:t>
                      </a:r>
                      <a:r>
                        <a:rPr lang="lt-L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klausimo / problemos </a:t>
                      </a: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pobūdį</a:t>
                      </a:r>
                      <a:r>
                        <a:rPr lang="lt-L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pateikia detalius nurodymus</a:t>
                      </a:r>
                      <a:r>
                        <a:rPr lang="lt-L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Paaiškina</a:t>
                      </a:r>
                      <a:r>
                        <a:rPr lang="lt-L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kaip atlikti kokį nors veiksmą, pateikia detalias instrukcijas. Gana </a:t>
                      </a: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tiksliai išdėsto </a:t>
                      </a:r>
                      <a:r>
                        <a:rPr lang="lt-L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kokio nors klausimo /problemos pagrindinius </a:t>
                      </a: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aspektus</a:t>
                      </a:r>
                      <a:r>
                        <a:rPr lang="lt-L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27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77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9440-3C89-4E20-AF31-0B17938C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71330"/>
            <a:ext cx="10515240" cy="1218795"/>
          </a:xfrm>
        </p:spPr>
        <p:txBody>
          <a:bodyPr/>
          <a:lstStyle/>
          <a:p>
            <a:r>
              <a:rPr lang="lt-LT" dirty="0"/>
              <a:t>Raiška/ Produkavimas</a:t>
            </a:r>
            <a:br>
              <a:rPr lang="lt-LT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7134F-842E-401A-88E0-0A6D6317965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-938462"/>
            <a:ext cx="10515240" cy="6047502"/>
          </a:xfrm>
        </p:spPr>
        <p:txBody>
          <a:bodyPr/>
          <a:lstStyle/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Raiškos / Produkavimo strategijų taikymas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Sakytinio teksto planavimas, atlikimo klaidų kompensavimas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Rašytinio teksto planavimas, redagavimas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7BDA1B1-73AE-4A1B-B9AB-7B68642C57A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1EEBCF-770D-42C5-B8C4-9A0752353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27892"/>
              </p:ext>
            </p:extLst>
          </p:nvPr>
        </p:nvGraphicFramePr>
        <p:xfrm>
          <a:off x="599" y="2725908"/>
          <a:ext cx="12191401" cy="40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587">
                  <a:extLst>
                    <a:ext uri="{9D8B030D-6E8A-4147-A177-3AD203B41FA5}">
                      <a16:colId xmlns:a16="http://schemas.microsoft.com/office/drawing/2014/main" val="4268073945"/>
                    </a:ext>
                  </a:extLst>
                </a:gridCol>
                <a:gridCol w="2030275">
                  <a:extLst>
                    <a:ext uri="{9D8B030D-6E8A-4147-A177-3AD203B41FA5}">
                      <a16:colId xmlns:a16="http://schemas.microsoft.com/office/drawing/2014/main" val="1906101312"/>
                    </a:ext>
                  </a:extLst>
                </a:gridCol>
                <a:gridCol w="2030275">
                  <a:extLst>
                    <a:ext uri="{9D8B030D-6E8A-4147-A177-3AD203B41FA5}">
                      <a16:colId xmlns:a16="http://schemas.microsoft.com/office/drawing/2014/main" val="4144257324"/>
                    </a:ext>
                  </a:extLst>
                </a:gridCol>
                <a:gridCol w="2031088">
                  <a:extLst>
                    <a:ext uri="{9D8B030D-6E8A-4147-A177-3AD203B41FA5}">
                      <a16:colId xmlns:a16="http://schemas.microsoft.com/office/drawing/2014/main" val="3449768706"/>
                    </a:ext>
                  </a:extLst>
                </a:gridCol>
                <a:gridCol w="2031088">
                  <a:extLst>
                    <a:ext uri="{9D8B030D-6E8A-4147-A177-3AD203B41FA5}">
                      <a16:colId xmlns:a16="http://schemas.microsoft.com/office/drawing/2014/main" val="2545959655"/>
                    </a:ext>
                  </a:extLst>
                </a:gridCol>
                <a:gridCol w="2031088">
                  <a:extLst>
                    <a:ext uri="{9D8B030D-6E8A-4147-A177-3AD203B41FA5}">
                      <a16:colId xmlns:a16="http://schemas.microsoft.com/office/drawing/2014/main" val="2424827638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36195" algn="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KONCENTRAI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PASIEKIMAI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(1)–2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Prieš-A1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3–4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5–6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7–8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B1.1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9–10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424436"/>
                  </a:ext>
                </a:extLst>
              </a:tr>
            </a:tbl>
          </a:graphicData>
        </a:graphic>
      </p:graphicFrame>
      <p:graphicFrame>
        <p:nvGraphicFramePr>
          <p:cNvPr id="7" name="Lentelė 6">
            <a:extLst>
              <a:ext uri="{FF2B5EF4-FFF2-40B4-BE49-F238E27FC236}">
                <a16:creationId xmlns:a16="http://schemas.microsoft.com/office/drawing/2014/main" id="{F01B54EF-5F60-4116-B0E1-26B9BE9A0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54095"/>
              </p:ext>
            </p:extLst>
          </p:nvPr>
        </p:nvGraphicFramePr>
        <p:xfrm>
          <a:off x="0" y="3079272"/>
          <a:ext cx="12192002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8">
                  <a:extLst>
                    <a:ext uri="{9D8B030D-6E8A-4147-A177-3AD203B41FA5}">
                      <a16:colId xmlns:a16="http://schemas.microsoft.com/office/drawing/2014/main" val="3713198975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596572929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2153195349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1081658651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2318185741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3023268543"/>
                    </a:ext>
                  </a:extLst>
                </a:gridCol>
              </a:tblGrid>
              <a:tr h="350608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chemeClr val="tx1"/>
                          </a:solidFill>
                          <a:effectLst/>
                        </a:rPr>
                        <a:t>2.3.1. Sakytinio teksto planavimas, atlikimo klaidų kompensavimas</a:t>
                      </a:r>
                      <a:endParaRPr lang="lt-L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Gali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parodyti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ir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paklausti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kas tai. 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Gali pasinaudoti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gestais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kartu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naudojant žinomus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žodžius, frazes, sakinius.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Prisimena, pergalvoja galimą pašnekovo reakciją,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atkartoja tinkamą frazių rinkinį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, naudojasi gestais. Pasibando/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pasirepetuoja, pasirengia juodraštį.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Planuodamas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pasisakymą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remiasi turimais kalbiniais ištekliais. Jei kalbėdamas neprisimena tikslaus žodžio, perteikia jo reikšmę kitais būdais -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apibūdina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daiktą/reiškinį, perfrazuoja,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pateikia sinonimų.</a:t>
                      </a:r>
                      <a:endParaRPr lang="lt-L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Planuodamas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pasisakymą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vartoja naujai išmoktus žodžius, frazes. Jei kalbėdamas neprisimena tikslaus žodžio,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pavartoja paprastesnį žodį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arba gimtosios kalbos žodžio 'užsienietišką' variantą ir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paprašo/paragina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klausytoją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patikslinti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50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94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56B1-E1DD-40D1-B957-9BAEE2F3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6123"/>
            <a:ext cx="10515240" cy="1606594"/>
          </a:xfrm>
        </p:spPr>
        <p:txBody>
          <a:bodyPr/>
          <a:lstStyle/>
          <a:p>
            <a:br>
              <a:rPr lang="lt-LT" sz="3600" dirty="0"/>
            </a:br>
            <a:r>
              <a:rPr lang="lt-LT" sz="3600" dirty="0"/>
              <a:t>Sąveika/ </a:t>
            </a:r>
            <a:r>
              <a:rPr lang="lt-LT" sz="3600" dirty="0" err="1"/>
              <a:t>Interakcija</a:t>
            </a:r>
            <a:br>
              <a:rPr lang="lt-LT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59379-9AA7-4D85-9B6C-66655C1F051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1875726"/>
            <a:ext cx="10515240" cy="4038029"/>
          </a:xfrm>
        </p:spPr>
        <p:txBody>
          <a:bodyPr/>
          <a:lstStyle/>
          <a:p>
            <a:r>
              <a:rPr lang="lt-L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3.1. Sakytinė </a:t>
            </a:r>
            <a:r>
              <a:rPr lang="lt-LT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interakcija</a:t>
            </a:r>
            <a:r>
              <a:rPr lang="lt-LT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(pokalbis, diskusija)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3.2. Rašytinė </a:t>
            </a:r>
            <a:r>
              <a:rPr lang="lt-LT" sz="3200" b="1" dirty="0" err="1">
                <a:latin typeface="Calibri" panose="020F0502020204030204" pitchFamily="34" charset="0"/>
              </a:rPr>
              <a:t>interakcija</a:t>
            </a:r>
            <a:endParaRPr lang="en-US" sz="3200" b="1" dirty="0">
              <a:latin typeface="Calibri" panose="020F0502020204030204" pitchFamily="34" charset="0"/>
            </a:endParaRPr>
          </a:p>
          <a:p>
            <a:endParaRPr lang="lt-LT" sz="3200" b="1" dirty="0">
              <a:latin typeface="Calibri" panose="020F0502020204030204" pitchFamily="34" charset="0"/>
            </a:endParaRPr>
          </a:p>
          <a:p>
            <a:r>
              <a:rPr lang="lt-LT" sz="3200" b="1" dirty="0">
                <a:latin typeface="Calibri" panose="020F0502020204030204" pitchFamily="34" charset="0"/>
              </a:rPr>
              <a:t>3.3. Sakytinė ir rašytinė </a:t>
            </a:r>
            <a:r>
              <a:rPr lang="lt-LT" sz="3200" b="1" dirty="0" err="1">
                <a:latin typeface="Calibri" panose="020F0502020204030204" pitchFamily="34" charset="0"/>
              </a:rPr>
              <a:t>interakcija</a:t>
            </a:r>
            <a:r>
              <a:rPr lang="lt-LT" sz="3200" b="1" dirty="0">
                <a:latin typeface="Calibri" panose="020F0502020204030204" pitchFamily="34" charset="0"/>
              </a:rPr>
              <a:t> virtualioje erdvėje</a:t>
            </a:r>
          </a:p>
          <a:p>
            <a:pPr lvl="2" algn="l" rtl="0">
              <a:lnSpc>
                <a:spcPct val="90000"/>
              </a:lnSpc>
              <a:spcBef>
                <a:spcPct val="0"/>
              </a:spcBef>
            </a:pPr>
            <a:endParaRPr lang="lt-LT" sz="3200" b="1" kern="1200" dirty="0">
              <a:solidFill>
                <a:schemeClr val="tx1"/>
              </a:solidFill>
              <a:latin typeface="Calibri" panose="020F0502020204030204" pitchFamily="34" charset="0"/>
              <a:cs typeface="+mj-cs"/>
            </a:endParaRPr>
          </a:p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lt-LT" sz="3200" b="1" kern="1200" dirty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3.4. Sąveikos / </a:t>
            </a:r>
            <a:r>
              <a:rPr lang="lt-LT" sz="3200" b="1" kern="1200" dirty="0" err="1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Interakcijos</a:t>
            </a:r>
            <a:r>
              <a:rPr lang="lt-LT" sz="3200" b="1" kern="1200" dirty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 strategijų taikymas</a:t>
            </a:r>
          </a:p>
          <a:p>
            <a:pPr marL="914400" lvl="2"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endParaRPr lang="en-US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D35DC5B1-08CF-41CE-BB32-2759EA5A953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56B1-E1DD-40D1-B957-9BAEE2F3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6123"/>
            <a:ext cx="10515240" cy="1606594"/>
          </a:xfrm>
        </p:spPr>
        <p:txBody>
          <a:bodyPr/>
          <a:lstStyle/>
          <a:p>
            <a:br>
              <a:rPr lang="lt-LT" sz="3600" dirty="0"/>
            </a:br>
            <a:r>
              <a:rPr lang="lt-LT" sz="3600" dirty="0"/>
              <a:t>Sąveika/ </a:t>
            </a:r>
            <a:r>
              <a:rPr lang="lt-LT" sz="3600" dirty="0" err="1"/>
              <a:t>Interakcija</a:t>
            </a:r>
            <a:br>
              <a:rPr lang="lt-LT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59379-9AA7-4D85-9B6C-66655C1F051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1139483"/>
            <a:ext cx="10515240" cy="2166882"/>
          </a:xfrm>
        </p:spPr>
        <p:txBody>
          <a:bodyPr/>
          <a:lstStyle/>
          <a:p>
            <a:r>
              <a:rPr lang="lt-L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3.1. Sakytinė </a:t>
            </a:r>
            <a:r>
              <a:rPr lang="lt-L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interakcija</a:t>
            </a:r>
            <a:r>
              <a:rPr lang="lt-L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(pokalbis, diskusija)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Pokalbio palaikymas, apsikeitimas informacija (klausimai, atsakymai, mandagumo frazės)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Dalyvavimas neformalioje diskusijoje (apsikeitimas informacija, nuomonėmis); Bendradarbiavimas siekiant tikslo (instrukcijų, pasiūlymų, alternatyvų supratimas ir teikimas); Prekių ir paslaugų įsigijimas; Dalyvavimas pusiau oficialiame pokalbyje (konsultacija, interviu). </a:t>
            </a:r>
          </a:p>
          <a:p>
            <a:endParaRPr lang="lt-L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endParaRPr lang="en-US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D35DC5B1-08CF-41CE-BB32-2759EA5A953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B93EB1-A4ED-4858-8D42-64A951121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942769"/>
              </p:ext>
            </p:extLst>
          </p:nvPr>
        </p:nvGraphicFramePr>
        <p:xfrm>
          <a:off x="64654" y="2441240"/>
          <a:ext cx="12127347" cy="40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881">
                  <a:extLst>
                    <a:ext uri="{9D8B030D-6E8A-4147-A177-3AD203B41FA5}">
                      <a16:colId xmlns:a16="http://schemas.microsoft.com/office/drawing/2014/main" val="959934552"/>
                    </a:ext>
                  </a:extLst>
                </a:gridCol>
                <a:gridCol w="2019609">
                  <a:extLst>
                    <a:ext uri="{9D8B030D-6E8A-4147-A177-3AD203B41FA5}">
                      <a16:colId xmlns:a16="http://schemas.microsoft.com/office/drawing/2014/main" val="1598195628"/>
                    </a:ext>
                  </a:extLst>
                </a:gridCol>
                <a:gridCol w="1895373">
                  <a:extLst>
                    <a:ext uri="{9D8B030D-6E8A-4147-A177-3AD203B41FA5}">
                      <a16:colId xmlns:a16="http://schemas.microsoft.com/office/drawing/2014/main" val="908698732"/>
                    </a:ext>
                  </a:extLst>
                </a:gridCol>
                <a:gridCol w="2144652">
                  <a:extLst>
                    <a:ext uri="{9D8B030D-6E8A-4147-A177-3AD203B41FA5}">
                      <a16:colId xmlns:a16="http://schemas.microsoft.com/office/drawing/2014/main" val="323916375"/>
                    </a:ext>
                  </a:extLst>
                </a:gridCol>
                <a:gridCol w="2020416">
                  <a:extLst>
                    <a:ext uri="{9D8B030D-6E8A-4147-A177-3AD203B41FA5}">
                      <a16:colId xmlns:a16="http://schemas.microsoft.com/office/drawing/2014/main" val="1024801049"/>
                    </a:ext>
                  </a:extLst>
                </a:gridCol>
                <a:gridCol w="2020416">
                  <a:extLst>
                    <a:ext uri="{9D8B030D-6E8A-4147-A177-3AD203B41FA5}">
                      <a16:colId xmlns:a16="http://schemas.microsoft.com/office/drawing/2014/main" val="817101540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36195"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KONCENTRAI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PASIEKIMAI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(1)–2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Prieš-A1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3–4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5–6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7–8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B1.1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9–10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2676285"/>
                  </a:ext>
                </a:extLst>
              </a:tr>
            </a:tbl>
          </a:graphicData>
        </a:graphic>
      </p:graphicFrame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4A9C6939-25E6-45D4-AD71-6425E8E59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61978"/>
              </p:ext>
            </p:extLst>
          </p:nvPr>
        </p:nvGraphicFramePr>
        <p:xfrm>
          <a:off x="64654" y="2858293"/>
          <a:ext cx="12127346" cy="3993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882">
                  <a:extLst>
                    <a:ext uri="{9D8B030D-6E8A-4147-A177-3AD203B41FA5}">
                      <a16:colId xmlns:a16="http://schemas.microsoft.com/office/drawing/2014/main" val="291858972"/>
                    </a:ext>
                  </a:extLst>
                </a:gridCol>
                <a:gridCol w="2019608">
                  <a:extLst>
                    <a:ext uri="{9D8B030D-6E8A-4147-A177-3AD203B41FA5}">
                      <a16:colId xmlns:a16="http://schemas.microsoft.com/office/drawing/2014/main" val="4276454317"/>
                    </a:ext>
                  </a:extLst>
                </a:gridCol>
                <a:gridCol w="1886984">
                  <a:extLst>
                    <a:ext uri="{9D8B030D-6E8A-4147-A177-3AD203B41FA5}">
                      <a16:colId xmlns:a16="http://schemas.microsoft.com/office/drawing/2014/main" val="2634124387"/>
                    </a:ext>
                  </a:extLst>
                </a:gridCol>
                <a:gridCol w="2153040">
                  <a:extLst>
                    <a:ext uri="{9D8B030D-6E8A-4147-A177-3AD203B41FA5}">
                      <a16:colId xmlns:a16="http://schemas.microsoft.com/office/drawing/2014/main" val="3084598025"/>
                    </a:ext>
                  </a:extLst>
                </a:gridCol>
                <a:gridCol w="2020416">
                  <a:extLst>
                    <a:ext uri="{9D8B030D-6E8A-4147-A177-3AD203B41FA5}">
                      <a16:colId xmlns:a16="http://schemas.microsoft.com/office/drawing/2014/main" val="204224353"/>
                    </a:ext>
                  </a:extLst>
                </a:gridCol>
                <a:gridCol w="2020416">
                  <a:extLst>
                    <a:ext uri="{9D8B030D-6E8A-4147-A177-3AD203B41FA5}">
                      <a16:colId xmlns:a16="http://schemas.microsoft.com/office/drawing/2014/main" val="3664180005"/>
                    </a:ext>
                  </a:extLst>
                </a:gridCol>
              </a:tblGrid>
              <a:tr h="399358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3.1. 3. Bendradarbiavimas siekiant tikslo (instrukcijų, pasiūlymų, alternatyvų supratimas ir teikimas) </a:t>
                      </a:r>
                      <a:endParaRPr lang="lt-L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Gali 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paklausti ir pasakyti 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dieną, laiką, datą, gimimo datą, telefono numerį, amžių. Gali paklausti „Kas tai?“ ir 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suprasti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 vieno ar dviejų žodžių atsakymus. </a:t>
                      </a:r>
                      <a:endParaRPr lang="lt-L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Supranta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 klausimus ir nurodymus, 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gali sekti 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instrukcijas, kai kalbama lėtai ir aiškiai. 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Gali keisti informacija 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apie žmones, laiką, vietą, skaičius ir kt. 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Gali paprašyti 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ir paduoti daiktus. 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Gali atsakyti ir užduoti 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paprastus klausimus žinomomis temomis. </a:t>
                      </a:r>
                      <a:endParaRPr lang="lt-L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Seka temos pokyčius </a:t>
                      </a:r>
                      <a:r>
                        <a:rPr lang="lt-LT" sz="1400" b="0" u="sng" dirty="0">
                          <a:solidFill>
                            <a:schemeClr val="tx1"/>
                          </a:solidFill>
                          <a:effectLst/>
                        </a:rPr>
                        <a:t>oficialioje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 diskusijoje, kuri vyksta lėtai ir aiškiai.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Reiškia mintis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, keičiasi aktualia informacija ir reiškia savo nuomonę 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apie praktines problemas, prireikus paprašo pakartoti svarbiausius dalykus.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Bendradarbiauja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, atlikdamas paprastas ir įprastas užduotis, vartoja paprastas frazes informacijai gauti bei aptarti, ką toliau daryti.</a:t>
                      </a:r>
                      <a:endParaRPr lang="lt-L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Iš esmės supranta, kas sakoma, pasitikslina, patvirtina, kad supranta. 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Suprantamai perteikia  ir paaiškina nuomonę 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apie diskutuojamą klausimą / problemą ir siūlomus sprendimus. 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Paragina kitus pasisakyti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lt-L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Supranta, kas sakoma, kartais pasitikslina, jei diskusija vyksta greitai ar trunka ilgai. 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Paaiškina savo požiūrį 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į problemą, pateikia alternatyvių sprendimų. Trumpai 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komentuoja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  <a:effectLst/>
                        </a:rPr>
                        <a:t> kitų požiūrius.</a:t>
                      </a:r>
                      <a:endParaRPr lang="lt-L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56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36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56B1-E1DD-40D1-B957-9BAEE2F3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6123"/>
            <a:ext cx="10515240" cy="1606594"/>
          </a:xfrm>
        </p:spPr>
        <p:txBody>
          <a:bodyPr/>
          <a:lstStyle/>
          <a:p>
            <a:br>
              <a:rPr lang="lt-LT" sz="3600" dirty="0"/>
            </a:br>
            <a:r>
              <a:rPr lang="lt-LT" sz="3600" dirty="0"/>
              <a:t>Sąveika/ </a:t>
            </a:r>
            <a:r>
              <a:rPr lang="lt-LT" sz="3600" dirty="0" err="1"/>
              <a:t>Interakcija</a:t>
            </a:r>
            <a:br>
              <a:rPr lang="lt-LT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59379-9AA7-4D85-9B6C-66655C1F051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928468"/>
            <a:ext cx="10515240" cy="2213548"/>
          </a:xfrm>
        </p:spPr>
        <p:txBody>
          <a:bodyPr/>
          <a:lstStyle/>
          <a:p>
            <a:endParaRPr lang="lt-L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3.2. Rašytinė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interakcija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Susirašinėjimas (asmeninis ir oficialus) (laiškas, elektroninis laiškas, žinutė, atvirukas); Transakcinis rašymas: informacijos suteikimas raštu (žinutė, raštelis, anketa/forma).</a:t>
            </a:r>
          </a:p>
          <a:p>
            <a:pPr marL="914400" lvl="2"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endParaRPr lang="en-US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D35DC5B1-08CF-41CE-BB32-2759EA5A953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A729D7-F4CE-4D5F-9EC7-6DC4FDDB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42909"/>
              </p:ext>
            </p:extLst>
          </p:nvPr>
        </p:nvGraphicFramePr>
        <p:xfrm>
          <a:off x="-301" y="2230225"/>
          <a:ext cx="12192001" cy="40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7">
                  <a:extLst>
                    <a:ext uri="{9D8B030D-6E8A-4147-A177-3AD203B41FA5}">
                      <a16:colId xmlns:a16="http://schemas.microsoft.com/office/drawing/2014/main" val="2631150974"/>
                    </a:ext>
                  </a:extLst>
                </a:gridCol>
                <a:gridCol w="1871884">
                  <a:extLst>
                    <a:ext uri="{9D8B030D-6E8A-4147-A177-3AD203B41FA5}">
                      <a16:colId xmlns:a16="http://schemas.microsoft.com/office/drawing/2014/main" val="2290738378"/>
                    </a:ext>
                  </a:extLst>
                </a:gridCol>
                <a:gridCol w="1954635">
                  <a:extLst>
                    <a:ext uri="{9D8B030D-6E8A-4147-A177-3AD203B41FA5}">
                      <a16:colId xmlns:a16="http://schemas.microsoft.com/office/drawing/2014/main" val="1404621944"/>
                    </a:ext>
                  </a:extLst>
                </a:gridCol>
                <a:gridCol w="2265419">
                  <a:extLst>
                    <a:ext uri="{9D8B030D-6E8A-4147-A177-3AD203B41FA5}">
                      <a16:colId xmlns:a16="http://schemas.microsoft.com/office/drawing/2014/main" val="837999644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231916687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1740269105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36195"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KONCENTRAI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PASIEKIMAI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(1)–2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Prieš-A1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3–4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5–6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7–8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B1.1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9–10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931976"/>
                  </a:ext>
                </a:extLst>
              </a:tr>
            </a:tbl>
          </a:graphicData>
        </a:graphic>
      </p:graphicFrame>
      <p:graphicFrame>
        <p:nvGraphicFramePr>
          <p:cNvPr id="7" name="Lentelė 6">
            <a:extLst>
              <a:ext uri="{FF2B5EF4-FFF2-40B4-BE49-F238E27FC236}">
                <a16:creationId xmlns:a16="http://schemas.microsoft.com/office/drawing/2014/main" id="{C953AB44-164C-4087-9BD5-4379D218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88875"/>
              </p:ext>
            </p:extLst>
          </p:nvPr>
        </p:nvGraphicFramePr>
        <p:xfrm>
          <a:off x="-301" y="2638530"/>
          <a:ext cx="12192002" cy="4213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8">
                  <a:extLst>
                    <a:ext uri="{9D8B030D-6E8A-4147-A177-3AD203B41FA5}">
                      <a16:colId xmlns:a16="http://schemas.microsoft.com/office/drawing/2014/main" val="1694526546"/>
                    </a:ext>
                  </a:extLst>
                </a:gridCol>
                <a:gridCol w="1880272">
                  <a:extLst>
                    <a:ext uri="{9D8B030D-6E8A-4147-A177-3AD203B41FA5}">
                      <a16:colId xmlns:a16="http://schemas.microsoft.com/office/drawing/2014/main" val="3729776486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636958222"/>
                    </a:ext>
                  </a:extLst>
                </a:gridCol>
                <a:gridCol w="2248642">
                  <a:extLst>
                    <a:ext uri="{9D8B030D-6E8A-4147-A177-3AD203B41FA5}">
                      <a16:colId xmlns:a16="http://schemas.microsoft.com/office/drawing/2014/main" val="505933535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3792423291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870657866"/>
                    </a:ext>
                  </a:extLst>
                </a:gridCol>
              </a:tblGrid>
              <a:tr h="4213347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3.2. 2. Transakcinis rašymas:</a:t>
                      </a:r>
                      <a:r>
                        <a:rPr lang="lt-LT" sz="1600" dirty="0">
                          <a:solidFill>
                            <a:schemeClr val="tx1"/>
                          </a:solidFill>
                          <a:effectLst/>
                        </a:rPr>
                        <a:t> informacijos suteikimas raštu (žinutė, raštelis, anketa/forma).</a:t>
                      </a:r>
                      <a:endParaRPr lang="lt-L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Gali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užpildyti anketą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įrašydami asmeninę informaciją pvz.: vardą, adresą, tautybę, pomėgius. 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Gali įrašyti datą, savo vardą, tautybę, adresą, amžių, gimimo datą į formą. Gali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sukurti trumpą žinutę,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nurodydami kur jie išėjo ar kada sugrįš. 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Sukurti trumpą, paprastą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pranešimą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, prašydami pakartoti ar pakeisti formuluotę.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Formuluoja trumpus, paprastus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užrašus ir pranešimus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neatidėliotinais klausimais.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Užpildo asmeninę ir kitą informaciją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daugelyje kasdienių formų (pvz., atsidaro banko sąskaitą arba išsiunčia registruotą laišką su pristatymu).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Užrašo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(telefonu ar gyvai gaunamą)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informaciją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, kai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diktuojama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aiškiai ir suprantamai.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Rašo žinutes, raštelius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perteikdamas aktualią informaciją draugams, mokytojams, aptarnaujančiam personalui / paslaugų teikėjams ir pan.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Užrašo (telefonu ar gyvai gaunamą)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informaciją, aktualią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asmeniniame gyvenime ar mokymosi veikloje.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Užrašo žinutes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, kuriose pateikiamos užklausos ar paaiškinama problema.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62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2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56B1-E1DD-40D1-B957-9BAEE2F3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5852"/>
            <a:ext cx="10515240" cy="1174556"/>
          </a:xfrm>
        </p:spPr>
        <p:txBody>
          <a:bodyPr/>
          <a:lstStyle/>
          <a:p>
            <a:br>
              <a:rPr lang="lt-LT" sz="3600" dirty="0"/>
            </a:br>
            <a:r>
              <a:rPr lang="lt-LT" dirty="0"/>
              <a:t>Sąveika/ </a:t>
            </a:r>
            <a:r>
              <a:rPr lang="lt-LT" dirty="0" err="1"/>
              <a:t>Interakcija</a:t>
            </a:r>
            <a:br>
              <a:rPr lang="lt-LT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59379-9AA7-4D85-9B6C-66655C1F051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-997527"/>
            <a:ext cx="10515240" cy="6221862"/>
          </a:xfrm>
        </p:spPr>
        <p:txBody>
          <a:bodyPr/>
          <a:lstStyle/>
          <a:p>
            <a:endParaRPr lang="lt-L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sz="2000" b="1" dirty="0">
                <a:latin typeface="Calibri" panose="020F0502020204030204" pitchFamily="34" charset="0"/>
              </a:rPr>
              <a:t>3.3. Sakytinė ir rašytinė </a:t>
            </a:r>
            <a:r>
              <a:rPr lang="lt-LT" sz="2000" b="1" dirty="0" err="1">
                <a:latin typeface="Calibri" panose="020F0502020204030204" pitchFamily="34" charset="0"/>
              </a:rPr>
              <a:t>interakcija</a:t>
            </a:r>
            <a:r>
              <a:rPr lang="lt-LT" sz="2000" b="1" dirty="0">
                <a:latin typeface="Calibri" panose="020F0502020204030204" pitchFamily="34" charset="0"/>
              </a:rPr>
              <a:t> virtualioje erdvėje:</a:t>
            </a:r>
          </a:p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lt-LT" sz="20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Dalyvavimas pokalbyje / diskusijoje virtualioje erdvėje. Apsikeitimas replikomis realiu laiku. Asmeninių įrašų bei nuorodų paskelbimas. Komentarų rašymas; Tikslinė sąveika transakcinėje ir   projektinėje veikloje. Apsikeitimas informacija, patikslinimas. </a:t>
            </a:r>
          </a:p>
          <a:p>
            <a:pPr lvl="2" algn="l" rtl="0">
              <a:lnSpc>
                <a:spcPct val="90000"/>
              </a:lnSpc>
              <a:spcBef>
                <a:spcPct val="0"/>
              </a:spcBef>
            </a:pPr>
            <a:endParaRPr lang="lt-LT" sz="1400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2" algn="l" rtl="0">
              <a:lnSpc>
                <a:spcPct val="90000"/>
              </a:lnSpc>
              <a:spcBef>
                <a:spcPct val="0"/>
              </a:spcBef>
            </a:pPr>
            <a:endParaRPr lang="lt-LT" sz="1400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914400" lvl="2"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endParaRPr lang="en-US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D35DC5B1-08CF-41CE-BB32-2759EA5A953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9D37CC-2857-4904-A2E4-F4E60A252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60688"/>
              </p:ext>
            </p:extLst>
          </p:nvPr>
        </p:nvGraphicFramePr>
        <p:xfrm>
          <a:off x="0" y="2293747"/>
          <a:ext cx="12192001" cy="40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7">
                  <a:extLst>
                    <a:ext uri="{9D8B030D-6E8A-4147-A177-3AD203B41FA5}">
                      <a16:colId xmlns:a16="http://schemas.microsoft.com/office/drawing/2014/main" val="1360410193"/>
                    </a:ext>
                  </a:extLst>
                </a:gridCol>
                <a:gridCol w="1823113">
                  <a:extLst>
                    <a:ext uri="{9D8B030D-6E8A-4147-A177-3AD203B41FA5}">
                      <a16:colId xmlns:a16="http://schemas.microsoft.com/office/drawing/2014/main" val="3023049471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620729941"/>
                    </a:ext>
                  </a:extLst>
                </a:gridCol>
                <a:gridCol w="2884203">
                  <a:extLst>
                    <a:ext uri="{9D8B030D-6E8A-4147-A177-3AD203B41FA5}">
                      <a16:colId xmlns:a16="http://schemas.microsoft.com/office/drawing/2014/main" val="1684384442"/>
                    </a:ext>
                  </a:extLst>
                </a:gridCol>
                <a:gridCol w="1864101">
                  <a:extLst>
                    <a:ext uri="{9D8B030D-6E8A-4147-A177-3AD203B41FA5}">
                      <a16:colId xmlns:a16="http://schemas.microsoft.com/office/drawing/2014/main" val="1610268149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2142401024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36195"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KONCENTRAI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PASIEKIMAI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(1)–2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Prieš-A1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3–4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5–6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7–8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B1.1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9–10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800388"/>
                  </a:ext>
                </a:extLst>
              </a:tr>
            </a:tbl>
          </a:graphicData>
        </a:graphic>
      </p:graphicFrame>
      <p:graphicFrame>
        <p:nvGraphicFramePr>
          <p:cNvPr id="7" name="Lentelė 6">
            <a:extLst>
              <a:ext uri="{FF2B5EF4-FFF2-40B4-BE49-F238E27FC236}">
                <a16:creationId xmlns:a16="http://schemas.microsoft.com/office/drawing/2014/main" id="{02CA52E0-1F5E-48DF-BE37-1EEA2B11D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97017"/>
              </p:ext>
            </p:extLst>
          </p:nvPr>
        </p:nvGraphicFramePr>
        <p:xfrm>
          <a:off x="0" y="2702052"/>
          <a:ext cx="12192002" cy="3853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9">
                  <a:extLst>
                    <a:ext uri="{9D8B030D-6E8A-4147-A177-3AD203B41FA5}">
                      <a16:colId xmlns:a16="http://schemas.microsoft.com/office/drawing/2014/main" val="104296502"/>
                    </a:ext>
                  </a:extLst>
                </a:gridCol>
                <a:gridCol w="1823111">
                  <a:extLst>
                    <a:ext uri="{9D8B030D-6E8A-4147-A177-3AD203B41FA5}">
                      <a16:colId xmlns:a16="http://schemas.microsoft.com/office/drawing/2014/main" val="1082681649"/>
                    </a:ext>
                  </a:extLst>
                </a:gridCol>
                <a:gridCol w="1570182">
                  <a:extLst>
                    <a:ext uri="{9D8B030D-6E8A-4147-A177-3AD203B41FA5}">
                      <a16:colId xmlns:a16="http://schemas.microsoft.com/office/drawing/2014/main" val="3524544345"/>
                    </a:ext>
                  </a:extLst>
                </a:gridCol>
                <a:gridCol w="2865730">
                  <a:extLst>
                    <a:ext uri="{9D8B030D-6E8A-4147-A177-3AD203B41FA5}">
                      <a16:colId xmlns:a16="http://schemas.microsoft.com/office/drawing/2014/main" val="1490633925"/>
                    </a:ext>
                  </a:extLst>
                </a:gridCol>
                <a:gridCol w="1864103">
                  <a:extLst>
                    <a:ext uri="{9D8B030D-6E8A-4147-A177-3AD203B41FA5}">
                      <a16:colId xmlns:a16="http://schemas.microsoft.com/office/drawing/2014/main" val="2243217289"/>
                    </a:ext>
                  </a:extLst>
                </a:gridCol>
                <a:gridCol w="2031187">
                  <a:extLst>
                    <a:ext uri="{9D8B030D-6E8A-4147-A177-3AD203B41FA5}">
                      <a16:colId xmlns:a16="http://schemas.microsoft.com/office/drawing/2014/main" val="1106265836"/>
                    </a:ext>
                  </a:extLst>
                </a:gridCol>
              </a:tblGrid>
              <a:tr h="3853637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Tikslinė sąveika </a:t>
                      </a:r>
                      <a:r>
                        <a:rPr lang="lt-LT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transakcinėje ir  </a:t>
                      </a: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 projektinėje veikloje. Apsikeitimas informacija, patikslinimas. </a:t>
                      </a:r>
                      <a:endParaRPr lang="lt-L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Gali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paskelbti sveikinimą, emociją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, kai gali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pasirinkti iš pateiktų pavyzdžių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Gali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pasirinkti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 žaidimo sudėtingumo lygį, herojų, spalvas, skaičius, kai pateikiam vaizdinė pagalba. </a:t>
                      </a:r>
                      <a:endParaRPr lang="lt-LT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4392" marR="543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Gali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keistis informacija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apie pomėgius, savo aplinką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pasinaudodami vertimo įrankiais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Gali išsakyti teigiamą ar neigiamą reakciją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apie paprastus įrašus naudodami trumpas standartines frazes.   Gali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užpildyti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 labai paprastą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formą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 pateikdami asmeninę informaciją. </a:t>
                      </a:r>
                      <a:endParaRPr lang="lt-LT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4392" marR="543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Vartoja specifinę kalbą,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reaguodamas į įprastas problemas, kylančias vykdant internetines operacijas (pvz., susijusias su modelių ir specialių pasiūlymų prieinamumu, pristatymo datų, adresų).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Internete bendrauja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su partneriu atlikdamas paprastą bendradarbiavimo užduotį,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atsakydamas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 į pagrindines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instrukcijas,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ieško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 paaiškinimų, vaizdinių priemonių sąvokoms išsiaiškinti.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Atlieka paprastas operacijas internetu (pvz., užsisako prekių ar užsiregistruoja kursuose)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užpildo internetinę 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formą ar klausimyną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, kuriame pateikiama asmeninė informacija ir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patvirtinama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, kad sutinkama su sąlygomis,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atsisakoma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 papildomų paslaugų ir kt.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Užduoda klausimus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apie produkto prieinamumą.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Atsako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 į paprastas instrukcijas ir užduoda paprastus klausimus, kad atliktų bendrą užduotį internete.</a:t>
                      </a:r>
                      <a:endParaRPr lang="lt-LT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4392" marR="543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Atlikdami bendrą užduotį,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vykdo instrukcijas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užduoda klausimus, pasitikslina. Apsikeičia informacija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su projekto partneriu ar maža grupe, kai pateikiamos vaizdinės priemonės (</a:t>
                      </a:r>
                      <a:r>
                        <a:rPr lang="lt-LT" sz="1100" b="0" dirty="0" err="1">
                          <a:solidFill>
                            <a:schemeClr val="tx1"/>
                          </a:solidFill>
                          <a:effectLst/>
                        </a:rPr>
                        <a:t>pvz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 grafikai).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Atlieka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 nesudėtingas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transakcijas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lt-LT" sz="1100" b="0" dirty="0" err="1">
                          <a:solidFill>
                            <a:schemeClr val="tx1"/>
                          </a:solidFill>
                          <a:effectLst/>
                        </a:rPr>
                        <a:t>pvz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 užsiregistruoja į renginį).</a:t>
                      </a:r>
                      <a:endParaRPr lang="lt-LT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4392" marR="543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Dirbdamas projekto grupėje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vykdo tiesmukas instrukcijas, pasitikslina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, atlieka bendras užduotis. </a:t>
                      </a:r>
                      <a:r>
                        <a:rPr lang="lt-LT" sz="1100" b="1" dirty="0">
                          <a:solidFill>
                            <a:schemeClr val="tx1"/>
                          </a:solidFill>
                          <a:effectLst/>
                        </a:rPr>
                        <a:t>Keičiasi išplėstine informacija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su pašnekovais, kurie vartoja nesudėtingą kalbą, pakartoja, perfrazuoja.</a:t>
                      </a:r>
                      <a:endParaRPr lang="lt-LT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4392" marR="543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0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98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56B1-E1DD-40D1-B957-9BAEE2F3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-49276"/>
            <a:ext cx="10515240" cy="1717393"/>
          </a:xfrm>
        </p:spPr>
        <p:txBody>
          <a:bodyPr/>
          <a:lstStyle/>
          <a:p>
            <a:br>
              <a:rPr lang="lt-LT" sz="3600" dirty="0"/>
            </a:br>
            <a:r>
              <a:rPr lang="lt-LT" dirty="0"/>
              <a:t>Sąveika/ </a:t>
            </a:r>
            <a:r>
              <a:rPr lang="lt-LT" dirty="0" err="1"/>
              <a:t>Interakcija</a:t>
            </a:r>
            <a:br>
              <a:rPr lang="lt-LT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59379-9AA7-4D85-9B6C-66655C1F051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-1014153"/>
            <a:ext cx="10515240" cy="5879927"/>
          </a:xfrm>
        </p:spPr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endParaRPr lang="lt-LT" sz="1400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2"/>
            <a:r>
              <a:rPr lang="lt-LT" sz="2000" b="1" dirty="0"/>
              <a:t>3.4. Sąveikos / </a:t>
            </a:r>
            <a:r>
              <a:rPr lang="lt-LT" sz="2000" b="1" dirty="0" err="1"/>
              <a:t>Interakcijos</a:t>
            </a:r>
            <a:r>
              <a:rPr lang="lt-LT" sz="2000" b="1" dirty="0"/>
              <a:t> strategijų taikymas</a:t>
            </a:r>
          </a:p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lt-LT" sz="20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Pokalbio iniciavimas, palaikymas, apibendrinimas / užbaigimas. Kalbėtojo vaidmens perėmimas ; Bendradarbiavimas pokalbio metu; Pasitikslinimas, prašymas patikslinti.</a:t>
            </a:r>
            <a:endParaRPr lang="en-US" sz="2000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914400" lvl="2"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endParaRPr lang="en-US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D35DC5B1-08CF-41CE-BB32-2759EA5A953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AA35-C793-47C1-A6F3-C13D75AFE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622992"/>
              </p:ext>
            </p:extLst>
          </p:nvPr>
        </p:nvGraphicFramePr>
        <p:xfrm>
          <a:off x="2" y="3059589"/>
          <a:ext cx="12191998" cy="40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7">
                  <a:extLst>
                    <a:ext uri="{9D8B030D-6E8A-4147-A177-3AD203B41FA5}">
                      <a16:colId xmlns:a16="http://schemas.microsoft.com/office/drawing/2014/main" val="3963094612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2914590014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773158118"/>
                    </a:ext>
                  </a:extLst>
                </a:gridCol>
                <a:gridCol w="2031187">
                  <a:extLst>
                    <a:ext uri="{9D8B030D-6E8A-4147-A177-3AD203B41FA5}">
                      <a16:colId xmlns:a16="http://schemas.microsoft.com/office/drawing/2014/main" val="1515752565"/>
                    </a:ext>
                  </a:extLst>
                </a:gridCol>
                <a:gridCol w="2031187">
                  <a:extLst>
                    <a:ext uri="{9D8B030D-6E8A-4147-A177-3AD203B41FA5}">
                      <a16:colId xmlns:a16="http://schemas.microsoft.com/office/drawing/2014/main" val="3973144038"/>
                    </a:ext>
                  </a:extLst>
                </a:gridCol>
                <a:gridCol w="2031187">
                  <a:extLst>
                    <a:ext uri="{9D8B030D-6E8A-4147-A177-3AD203B41FA5}">
                      <a16:colId xmlns:a16="http://schemas.microsoft.com/office/drawing/2014/main" val="1279484880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36195"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KONCENTRAI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PASIEKIMAI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(1)–2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Prieš-A1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3–4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5–6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7–8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B1.1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9–10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552163"/>
                  </a:ext>
                </a:extLst>
              </a:tr>
            </a:tbl>
          </a:graphicData>
        </a:graphic>
      </p:graphicFrame>
      <p:graphicFrame>
        <p:nvGraphicFramePr>
          <p:cNvPr id="7" name="Lentelė 6">
            <a:extLst>
              <a:ext uri="{FF2B5EF4-FFF2-40B4-BE49-F238E27FC236}">
                <a16:creationId xmlns:a16="http://schemas.microsoft.com/office/drawing/2014/main" id="{D0E1E0F9-7E24-45BD-890B-8569A04C7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61776"/>
              </p:ext>
            </p:extLst>
          </p:nvPr>
        </p:nvGraphicFramePr>
        <p:xfrm>
          <a:off x="0" y="3467894"/>
          <a:ext cx="12192002" cy="2445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8">
                  <a:extLst>
                    <a:ext uri="{9D8B030D-6E8A-4147-A177-3AD203B41FA5}">
                      <a16:colId xmlns:a16="http://schemas.microsoft.com/office/drawing/2014/main" val="3732095040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2652920843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3185885383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3418330282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2430741063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1940402477"/>
                    </a:ext>
                  </a:extLst>
                </a:gridCol>
              </a:tblGrid>
              <a:tr h="244501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chemeClr val="tx1"/>
                          </a:solidFill>
                          <a:effectLst/>
                        </a:rPr>
                        <a:t>3.4.1. Pokalbio iniciavimas, palaikymas, apibendrinimas / užbaigimas. Kalbėtojo vaidmens perėmimas (</a:t>
                      </a:r>
                      <a:r>
                        <a:rPr lang="lt-LT" sz="1600" dirty="0" err="1">
                          <a:solidFill>
                            <a:schemeClr val="tx1"/>
                          </a:solidFill>
                          <a:effectLst/>
                        </a:rPr>
                        <a:t>turntaking</a:t>
                      </a:r>
                      <a:r>
                        <a:rPr lang="lt-LT" sz="1600" dirty="0">
                          <a:solidFill>
                            <a:schemeClr val="tx1"/>
                          </a:solidFill>
                          <a:effectLst/>
                        </a:rPr>
                        <a:t>). </a:t>
                      </a:r>
                      <a:endParaRPr lang="lt-L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Naudoja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paprastus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metodus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trumpam pokalbiui pradėti, palaikyti ar baigti.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Užmezga, palaiko ir baigia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paprastą tiesioginį pokalbį.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Atkreipia dėmesį.</a:t>
                      </a:r>
                      <a:endParaRPr lang="lt-L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Inicijuoja, palaiko ir pabaigia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gyvai vykstantį pokalbį pažįstamomis ar dominančiomis temomis.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Diskutuodamas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žinoma tema, tinkamai </a:t>
                      </a: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įsiterpia, perima kalbėtojo vaidmenį.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4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16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A78C98-1244-4992-9BE8-02360D52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238906"/>
            <a:ext cx="10515240" cy="1218795"/>
          </a:xfrm>
        </p:spPr>
        <p:txBody>
          <a:bodyPr/>
          <a:lstStyle/>
          <a:p>
            <a:r>
              <a:rPr lang="lt-LT" dirty="0"/>
              <a:t>Tarpininkavimas/ Mediacija </a:t>
            </a:r>
            <a:br>
              <a:rPr lang="lt-L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9EB77F23-E993-4104-B185-BA267B3588F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44005" y="1318583"/>
            <a:ext cx="10515240" cy="5442944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i-FI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TARPININKAVIMAS / MEDIACIJA (ta pačia arba kita kalba)</a:t>
            </a:r>
            <a:endParaRPr lang="lt-LT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fi-FI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lt-LT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TEKSTO MEDIACIJA </a:t>
            </a:r>
          </a:p>
          <a:p>
            <a:endParaRPr lang="lt-LT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lt-LT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BENDRADARBIAVIMAS IR VADOVAVIMAS GRUPEI, KURIANT BENDRĄ SUPRATIMĄ </a:t>
            </a:r>
          </a:p>
          <a:p>
            <a:endParaRPr lang="lt-LT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lt-LT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BENDRAVIMO  PROCESO MEDIACIJA</a:t>
            </a:r>
          </a:p>
          <a:p>
            <a:endParaRPr lang="lt-LT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lt-LT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TARPININKAVIMO  / MEDIACIJOS STRATEGIJŲ TAIKYMAS ( NAUJŲ MINČIŲ PAAIŠKINIMO IR TEKSTO SUPAPRASTINIMO STRATEGIJOS) </a:t>
            </a:r>
          </a:p>
          <a:p>
            <a:pPr marL="0" lvl="0" indent="0">
              <a:spcBef>
                <a:spcPct val="0"/>
              </a:spcBef>
              <a:buNone/>
            </a:pPr>
            <a:endParaRPr lang="lt-LT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899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F863-E15A-4E22-92EF-5EB62EF8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806021"/>
            <a:ext cx="10515240" cy="443198"/>
          </a:xfrm>
        </p:spPr>
        <p:txBody>
          <a:bodyPr/>
          <a:lstStyle/>
          <a:p>
            <a:r>
              <a:rPr lang="lt-LT" sz="3200" dirty="0"/>
              <a:t>Panaudokite </a:t>
            </a:r>
            <a:r>
              <a:rPr lang="lt-LT" sz="3200" b="1" dirty="0"/>
              <a:t>galite</a:t>
            </a:r>
            <a:r>
              <a:rPr lang="lt-LT" sz="3200" dirty="0"/>
              <a:t> ir </a:t>
            </a:r>
            <a:r>
              <a:rPr lang="lt-LT" sz="3200" b="1" dirty="0"/>
              <a:t>negalite</a:t>
            </a:r>
            <a:r>
              <a:rPr lang="lt-LT" sz="3200" dirty="0"/>
              <a:t> užbaigti sakinį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366F8-B93F-4E76-B88F-6564C745F1A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96752" y="2477546"/>
            <a:ext cx="10364320" cy="3046988"/>
          </a:xfrm>
        </p:spPr>
        <p:txBody>
          <a:bodyPr/>
          <a:lstStyle/>
          <a:p>
            <a:pPr marL="0" indent="0">
              <a:buNone/>
            </a:pPr>
            <a:r>
              <a:rPr lang="lt-LT" dirty="0"/>
              <a:t>Jūs</a:t>
            </a:r>
            <a:r>
              <a:rPr lang="en-US" dirty="0"/>
              <a:t> _____ </a:t>
            </a:r>
            <a:r>
              <a:rPr lang="lt-LT" dirty="0"/>
              <a:t>išmokyti kalbos, jūs</a:t>
            </a:r>
            <a:r>
              <a:rPr lang="en-US" dirty="0"/>
              <a:t> _____ </a:t>
            </a:r>
            <a:r>
              <a:rPr lang="lt-LT" dirty="0"/>
              <a:t>tik sukurti sąlygas, kuriose ji gali būti išmokstama. </a:t>
            </a:r>
            <a:br>
              <a:rPr lang="en-US" dirty="0"/>
            </a:br>
            <a:br>
              <a:rPr lang="en-US" dirty="0"/>
            </a:br>
            <a:r>
              <a:rPr lang="lt-LT" dirty="0"/>
              <a:t>        </a:t>
            </a:r>
            <a:r>
              <a:rPr lang="en-US" sz="3200" dirty="0"/>
              <a:t>Von Humboldt (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14 September 1769 – 6 May 1859)</a:t>
            </a:r>
            <a:endParaRPr lang="en-US" sz="320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C6753EF-68B9-471E-82F7-07AFE58A05B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190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EB3E-9537-4DB6-A9F3-86965D0B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C76F7-E455-4DE5-883A-0B4CD6D1F3F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2269027"/>
            <a:ext cx="10515240" cy="182819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lt-LT" dirty="0"/>
              <a:t>Visų mokslų raktas yra klaustukas.“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lt-LT" dirty="0"/>
              <a:t>                                              </a:t>
            </a:r>
            <a:r>
              <a:rPr lang="lt-LT" sz="3200" dirty="0"/>
              <a:t>H. Balzakas</a:t>
            </a:r>
            <a:endParaRPr lang="en-US" sz="320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6F04D4A-6B9A-4483-A705-F60D07AF788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9931B0A-E1FD-4C47-9EFB-C8BA7E776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7" y="3349710"/>
            <a:ext cx="60483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9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E332-5835-4B1E-8883-3859934A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176" y="365040"/>
            <a:ext cx="5778143" cy="11264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B29C5-036D-4C9F-9A0F-7EDA44D9826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1307881"/>
            <a:ext cx="10515240" cy="5084042"/>
          </a:xfrm>
        </p:spPr>
        <p:txBody>
          <a:bodyPr/>
          <a:lstStyle/>
          <a:p>
            <a:pPr marL="0" indent="0">
              <a:buNone/>
            </a:pPr>
            <a:r>
              <a:rPr lang="lt-LT" dirty="0"/>
              <a:t>                              </a:t>
            </a:r>
          </a:p>
          <a:p>
            <a:pPr marL="0" indent="0">
              <a:buNone/>
            </a:pPr>
            <a:r>
              <a:rPr lang="lt-LT" dirty="0"/>
              <a:t>                               </a:t>
            </a:r>
            <a:r>
              <a:rPr lang="en-US" dirty="0"/>
              <a:t>You cannot teach a </a:t>
            </a:r>
            <a:r>
              <a:rPr lang="lt-LT" dirty="0"/>
              <a:t>           </a:t>
            </a:r>
          </a:p>
          <a:p>
            <a:pPr marL="0" indent="0">
              <a:buNone/>
            </a:pPr>
            <a:r>
              <a:rPr lang="lt-LT" dirty="0"/>
              <a:t>                               </a:t>
            </a:r>
            <a:r>
              <a:rPr lang="en-US" dirty="0"/>
              <a:t>language you can only </a:t>
            </a:r>
            <a:r>
              <a:rPr lang="lt-LT" dirty="0"/>
              <a:t> </a:t>
            </a:r>
          </a:p>
          <a:p>
            <a:pPr marL="0" indent="0">
              <a:buNone/>
            </a:pPr>
            <a:r>
              <a:rPr lang="lt-LT" dirty="0"/>
              <a:t>                               </a:t>
            </a:r>
            <a:r>
              <a:rPr lang="en-US" dirty="0"/>
              <a:t>create the conditions 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                               </a:t>
            </a:r>
            <a:r>
              <a:rPr lang="en-US" dirty="0"/>
              <a:t>under which it can be 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                               </a:t>
            </a:r>
            <a:r>
              <a:rPr lang="en-US" dirty="0"/>
              <a:t>learned.</a:t>
            </a:r>
            <a:br>
              <a:rPr lang="en-US" dirty="0"/>
            </a:br>
            <a:br>
              <a:rPr lang="en-US" dirty="0"/>
            </a:br>
            <a:r>
              <a:rPr lang="lt-LT" dirty="0"/>
              <a:t>         </a:t>
            </a:r>
            <a:r>
              <a:rPr lang="en-US" sz="3200" dirty="0"/>
              <a:t>Von Humboldt (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14 September 1769 – 6 May 1859)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71CE85E-44EA-4E1E-A694-0F0161A9B28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CA709691-E7D1-44B5-95D2-1DD4F10FF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2" y="629397"/>
            <a:ext cx="5153075" cy="41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3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35C5-4B0D-45AE-B22C-B7ABE563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418223"/>
            <a:ext cx="10515240" cy="1218795"/>
          </a:xfrm>
        </p:spPr>
        <p:txBody>
          <a:bodyPr/>
          <a:lstStyle/>
          <a:p>
            <a:r>
              <a:rPr lang="en-US" dirty="0" err="1"/>
              <a:t>Veiklos</a:t>
            </a:r>
            <a:r>
              <a:rPr lang="en-US" dirty="0"/>
              <a:t> </a:t>
            </a:r>
            <a:r>
              <a:rPr lang="en-US" dirty="0" err="1"/>
              <a:t>sritys</a:t>
            </a:r>
            <a:r>
              <a:rPr lang="lt-LT" dirty="0"/>
              <a:t>              Pasiekimų sritys:</a:t>
            </a:r>
            <a:br>
              <a:rPr lang="lt-LT" dirty="0"/>
            </a:br>
            <a:r>
              <a:rPr lang="lt-LT" dirty="0"/>
              <a:t>                                   </a:t>
            </a:r>
            <a:r>
              <a:rPr lang="lt-LT" sz="2800" dirty="0"/>
              <a:t>kalbinės veiklos ir strategijos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ABE75-A050-406C-A908-DEFB7FBDB8D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2145150"/>
            <a:ext cx="10515240" cy="3711785"/>
          </a:xfrm>
        </p:spPr>
        <p:txBody>
          <a:bodyPr numCol="2"/>
          <a:lstStyle/>
          <a:p>
            <a:pPr marL="0" indent="0">
              <a:buNone/>
            </a:pPr>
            <a:r>
              <a:rPr lang="lt-LT" dirty="0"/>
              <a:t> </a:t>
            </a:r>
            <a:r>
              <a:rPr lang="en-US" sz="3200" dirty="0" err="1"/>
              <a:t>Sakytinio</a:t>
            </a:r>
            <a:r>
              <a:rPr lang="en-US" sz="3200" dirty="0"/>
              <a:t> </a:t>
            </a:r>
            <a:r>
              <a:rPr lang="en-US" sz="3200" dirty="0" err="1"/>
              <a:t>teksto</a:t>
            </a:r>
            <a:r>
              <a:rPr lang="en-US" sz="3200" dirty="0"/>
              <a:t> </a:t>
            </a:r>
            <a:r>
              <a:rPr lang="en-US" sz="3200" dirty="0" err="1"/>
              <a:t>supratimas</a:t>
            </a:r>
            <a:r>
              <a:rPr lang="en-US" sz="3200" dirty="0"/>
              <a:t> (</a:t>
            </a:r>
            <a:r>
              <a:rPr lang="en-US" sz="3200" dirty="0" err="1"/>
              <a:t>klausymas</a:t>
            </a:r>
            <a:r>
              <a:rPr lang="en-US" sz="3200" dirty="0"/>
              <a:t>)</a:t>
            </a:r>
            <a:r>
              <a:rPr lang="lt-LT" sz="3200" dirty="0"/>
              <a:t>/</a:t>
            </a:r>
          </a:p>
          <a:p>
            <a:pPr marL="0" indent="0">
              <a:buNone/>
            </a:pPr>
            <a:r>
              <a:rPr lang="lt-LT" sz="3200" dirty="0"/>
              <a:t>Sąveika ir raiška žodžiu (kalbėjimas)/</a:t>
            </a:r>
          </a:p>
          <a:p>
            <a:pPr marL="0" indent="0">
              <a:buNone/>
            </a:pPr>
            <a:r>
              <a:rPr lang="en-US" sz="3200" dirty="0" err="1"/>
              <a:t>Rašytinio</a:t>
            </a:r>
            <a:r>
              <a:rPr lang="en-US" sz="3200" dirty="0"/>
              <a:t> </a:t>
            </a:r>
            <a:r>
              <a:rPr lang="en-US" sz="3200" dirty="0" err="1"/>
              <a:t>teksto</a:t>
            </a:r>
            <a:r>
              <a:rPr lang="en-US" sz="3200" dirty="0"/>
              <a:t> </a:t>
            </a:r>
            <a:r>
              <a:rPr lang="en-US" sz="3200" dirty="0" err="1"/>
              <a:t>supratimas</a:t>
            </a:r>
            <a:r>
              <a:rPr lang="en-US" sz="3200" dirty="0"/>
              <a:t> (</a:t>
            </a:r>
            <a:r>
              <a:rPr lang="en-US" sz="3200" dirty="0" err="1"/>
              <a:t>skaitymas</a:t>
            </a:r>
            <a:r>
              <a:rPr lang="en-US" sz="3200" dirty="0"/>
              <a:t>)</a:t>
            </a:r>
            <a:r>
              <a:rPr lang="lt-LT" sz="3200" dirty="0"/>
              <a:t>/</a:t>
            </a:r>
          </a:p>
          <a:p>
            <a:pPr marL="0" indent="0">
              <a:buNone/>
            </a:pPr>
            <a:r>
              <a:rPr lang="en-US" sz="3200" dirty="0" err="1"/>
              <a:t>Rašytinio</a:t>
            </a:r>
            <a:r>
              <a:rPr lang="en-US" sz="3200" dirty="0"/>
              <a:t> </a:t>
            </a:r>
            <a:r>
              <a:rPr lang="en-US" sz="3200" dirty="0" err="1"/>
              <a:t>teksto</a:t>
            </a:r>
            <a:r>
              <a:rPr lang="en-US" sz="3200" dirty="0"/>
              <a:t> </a:t>
            </a:r>
            <a:r>
              <a:rPr lang="en-US" sz="3200" dirty="0" err="1"/>
              <a:t>kūrimas</a:t>
            </a:r>
            <a:r>
              <a:rPr lang="en-US" sz="3200" dirty="0"/>
              <a:t> (</a:t>
            </a:r>
            <a:r>
              <a:rPr lang="en-US" sz="3200" dirty="0" err="1"/>
              <a:t>rašymas</a:t>
            </a:r>
            <a:r>
              <a:rPr lang="en-US" sz="3200" dirty="0"/>
              <a:t>)</a:t>
            </a:r>
            <a:r>
              <a:rPr lang="lt-LT" sz="3200" dirty="0"/>
              <a:t>/</a:t>
            </a:r>
          </a:p>
          <a:p>
            <a:r>
              <a:rPr lang="lt-LT" sz="3200" b="1" dirty="0"/>
              <a:t>Supratimas/ Recepcija</a:t>
            </a:r>
          </a:p>
          <a:p>
            <a:r>
              <a:rPr lang="lt-LT" sz="3200" b="1" dirty="0"/>
              <a:t>Raiška/ Produkavimas</a:t>
            </a:r>
          </a:p>
          <a:p>
            <a:r>
              <a:rPr lang="lt-LT" sz="3200" b="1" dirty="0"/>
              <a:t>Sąveika/ </a:t>
            </a:r>
            <a:r>
              <a:rPr lang="lt-LT" sz="3200" b="1" dirty="0" err="1"/>
              <a:t>Interakcija</a:t>
            </a:r>
            <a:endParaRPr lang="lt-LT" sz="3200" b="1" dirty="0"/>
          </a:p>
          <a:p>
            <a:r>
              <a:rPr lang="lt-LT" sz="3200" b="1" dirty="0"/>
              <a:t>Tarpininkavimas/ Mediacija</a:t>
            </a:r>
            <a:endParaRPr lang="en-US" sz="3200" b="1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B3F7D05F-9D1A-47D7-9AB0-CF9D54FE55B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476831" y="194235"/>
            <a:ext cx="1462680" cy="560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5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3145-66B3-4D32-8EAB-763888F2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722921"/>
            <a:ext cx="10515240" cy="609398"/>
          </a:xfrm>
        </p:spPr>
        <p:txBody>
          <a:bodyPr/>
          <a:lstStyle/>
          <a:p>
            <a:r>
              <a:rPr lang="lt-LT" dirty="0"/>
              <a:t>Supratimas/ Recepcija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7178-45CE-45D1-96C6-A5CD811F75E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62428" y="2046519"/>
            <a:ext cx="10515240" cy="31023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1.1. Sakytinio teksto supratimas (klausymas)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1.2. Rašytinio teksto supratimas (skaitymas)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1.3. Audiovizualinio teksto supratimas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1.4. Supratimo / Recepcijos strategijų taikymas</a:t>
            </a:r>
            <a:endParaRPr lang="en-US" sz="3200" dirty="0"/>
          </a:p>
        </p:txBody>
      </p:sp>
      <p:pic>
        <p:nvPicPr>
          <p:cNvPr id="5" name="Paveikslėlis 3">
            <a:extLst>
              <a:ext uri="{FF2B5EF4-FFF2-40B4-BE49-F238E27FC236}">
                <a16:creationId xmlns:a16="http://schemas.microsoft.com/office/drawing/2014/main" id="{1512D568-2BD0-4334-AC5C-3B1DFD43C7E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122870" y="401220"/>
            <a:ext cx="1462680" cy="560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2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3F94-475C-41AA-AD36-3695D1EA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722921"/>
            <a:ext cx="10515240" cy="609398"/>
          </a:xfrm>
        </p:spPr>
        <p:txBody>
          <a:bodyPr/>
          <a:lstStyle/>
          <a:p>
            <a:r>
              <a:rPr lang="lt-LT" dirty="0"/>
              <a:t>Supratimas/ Recepcija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5EA45-93C1-4C4A-9B86-F1435AA62CD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1509635"/>
            <a:ext cx="10515240" cy="1107996"/>
          </a:xfrm>
        </p:spPr>
        <p:txBody>
          <a:bodyPr/>
          <a:lstStyle/>
          <a:p>
            <a:r>
              <a:rPr lang="lt-L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1. Sakytinio teksto supratimas (klausymas): </a:t>
            </a:r>
          </a:p>
          <a:p>
            <a:pPr marL="0" indent="0">
              <a:buNone/>
            </a:pP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Instrukcijų, nurodymų, skelbimų supratimas; Pokalbio, diskusijos supratimas; Pranešimo, pasisakymo,  paskaitos supratimas; Pasakojimo supratimas.</a:t>
            </a:r>
          </a:p>
          <a:p>
            <a:pPr marL="0" indent="0">
              <a:buNone/>
            </a:pPr>
            <a:endParaRPr lang="lt-LT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6E41C91-6628-4D07-A7C3-3F9F68FE0B3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F58BC4-7A7D-4578-B232-EDBE2004E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271484"/>
              </p:ext>
            </p:extLst>
          </p:nvPr>
        </p:nvGraphicFramePr>
        <p:xfrm>
          <a:off x="1" y="2477271"/>
          <a:ext cx="12192001" cy="4431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648">
                  <a:extLst>
                    <a:ext uri="{9D8B030D-6E8A-4147-A177-3AD203B41FA5}">
                      <a16:colId xmlns:a16="http://schemas.microsoft.com/office/drawing/2014/main" val="287513604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542385083"/>
                    </a:ext>
                  </a:extLst>
                </a:gridCol>
                <a:gridCol w="1871003">
                  <a:extLst>
                    <a:ext uri="{9D8B030D-6E8A-4147-A177-3AD203B41FA5}">
                      <a16:colId xmlns:a16="http://schemas.microsoft.com/office/drawing/2014/main" val="1703629824"/>
                    </a:ext>
                  </a:extLst>
                </a:gridCol>
                <a:gridCol w="3263705">
                  <a:extLst>
                    <a:ext uri="{9D8B030D-6E8A-4147-A177-3AD203B41FA5}">
                      <a16:colId xmlns:a16="http://schemas.microsoft.com/office/drawing/2014/main" val="3436384707"/>
                    </a:ext>
                  </a:extLst>
                </a:gridCol>
                <a:gridCol w="1794210">
                  <a:extLst>
                    <a:ext uri="{9D8B030D-6E8A-4147-A177-3AD203B41FA5}">
                      <a16:colId xmlns:a16="http://schemas.microsoft.com/office/drawing/2014/main" val="3879258397"/>
                    </a:ext>
                  </a:extLst>
                </a:gridCol>
                <a:gridCol w="2027515">
                  <a:extLst>
                    <a:ext uri="{9D8B030D-6E8A-4147-A177-3AD203B41FA5}">
                      <a16:colId xmlns:a16="http://schemas.microsoft.com/office/drawing/2014/main" val="2973000551"/>
                    </a:ext>
                  </a:extLst>
                </a:gridCol>
              </a:tblGrid>
              <a:tr h="367661">
                <a:tc>
                  <a:txBody>
                    <a:bodyPr/>
                    <a:lstStyle/>
                    <a:p>
                      <a:pPr marL="36195" algn="r"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KONCENTRAI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PASIEKIMAI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(1)–2 kl.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Prieš-A1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3–4 kl.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5–6 kl.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7–8 kl.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B1.1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9–10 kl.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B1.2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3078"/>
                  </a:ext>
                </a:extLst>
              </a:tr>
              <a:tr h="183831">
                <a:tc gridSpan="6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SUPRATIMAS / RECEPCIJA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8658"/>
                  </a:ext>
                </a:extLst>
              </a:tr>
              <a:tr h="183831">
                <a:tc gridSpan="6"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Sakytinio teksto supratimas (klausymas)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71256"/>
                  </a:ext>
                </a:extLst>
              </a:tr>
              <a:tr h="3695779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1.1.1. Instrukcijų, nurodymų, skelbimų supratimas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trumpas, paprastas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instrukcijas</a:t>
                      </a: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 (pvz.: stok, uždaryk duris, kai kalbama lėtai ir aiškiai, pasitelkiant paveikslėlius ar gestus. 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trumpas, paprastas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instrukcijas, nurodymus</a:t>
                      </a: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, kai kalbama lėtai ir aiškiai. Supranta paprastas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nuorodas, skaičius, kainas ir laiką </a:t>
                      </a: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skelbimuose (pvz. traukinių stotyje ar parduotuvėje), kai kalbama lėtai ir aiškiai.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(pagrindinę mintį) trumpas, aiškias, paprastas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žinutes ir pranešimus</a:t>
                      </a: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paprastas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nuorodas</a:t>
                      </a: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, (pvz., kaip nuvykti iš taško X į Y (mes gal sakytume A-B) pėsčiomis arba viešuoju transportu.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pagrindinius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nurodymus</a:t>
                      </a: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 dėl laiko, datų, skaičių (pvz.: įprastos užduotys ar paskyrimai turi būti atlikti).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atlikti.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ir laikosi paprastų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instrukcijų</a:t>
                      </a: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 pažįstamai kasdienei veiklai atlikti, kai pateikiama lėtai ir aiškiai (pvz.: sportas, maisto gaminimas).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tiesioginius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pranešimus</a:t>
                      </a: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, kai pateikiama lėtai ir aiškiai (pvz.: kino teatro ar sporto renginio programa, atidėtas traukinio atvykimas / išvykimas).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paprastas 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instrukcijas</a:t>
                      </a: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detalias nuorodas.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skelbimus/pranešimus </a:t>
                      </a: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viešose vietose (pvz.: oro uoste, autobuse), kai kalbama aiškiai, o foninis triukšmas minimalus.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paprastas 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instrukcijas</a:t>
                      </a: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detalias nuorodas.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Supranta </a:t>
                      </a:r>
                      <a:r>
                        <a:rPr lang="lt-LT" sz="1300" b="1" dirty="0">
                          <a:solidFill>
                            <a:schemeClr val="tx1"/>
                          </a:solidFill>
                          <a:effectLst/>
                        </a:rPr>
                        <a:t>skelbimus/pranešimus </a:t>
                      </a:r>
                      <a:r>
                        <a:rPr lang="lt-LT" sz="1300" dirty="0">
                          <a:solidFill>
                            <a:schemeClr val="tx1"/>
                          </a:solidFill>
                          <a:effectLst/>
                        </a:rPr>
                        <a:t>viešose vietose (pvz.: oro uoste, autobuse), kai kalbama aiškiai, o foninis triukšmas minimalus.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56750" marR="56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55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53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3F94-475C-41AA-AD36-3695D1EA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722921"/>
            <a:ext cx="10515240" cy="609398"/>
          </a:xfrm>
        </p:spPr>
        <p:txBody>
          <a:bodyPr/>
          <a:lstStyle/>
          <a:p>
            <a:r>
              <a:rPr lang="lt-LT" dirty="0"/>
              <a:t>Supratimas/ Recepcija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5EA45-93C1-4C4A-9B86-F1435AA62CD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1041635"/>
            <a:ext cx="10515240" cy="1719732"/>
          </a:xfrm>
        </p:spPr>
        <p:txBody>
          <a:bodyPr/>
          <a:lstStyle/>
          <a:p>
            <a:pPr marL="0" indent="0">
              <a:buNone/>
            </a:pPr>
            <a:endParaRPr lang="lt-LT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lt-L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1.2. Rašytinio teksto supratimas (skaitymas):</a:t>
            </a:r>
          </a:p>
          <a:p>
            <a:pPr marL="0" indent="0">
              <a:buNone/>
            </a:pP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Instrukcijų supratimas; </a:t>
            </a:r>
            <a:r>
              <a:rPr lang="lt-LT" sz="2000" dirty="0">
                <a:latin typeface="Calibri" panose="020F0502020204030204" pitchFamily="34" charset="0"/>
              </a:rPr>
              <a:t>Asmeninės korespondencijos (laiškų, atvirukų, žinučių) supratimas; 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Specifinės informacijos paieška ir atranka ; Informacinių / publicistinių tekstų (faktų,  argumentų, nuomonės) supratimas; Pasakojimo supratimas.</a:t>
            </a:r>
          </a:p>
          <a:p>
            <a:pPr marL="0" indent="0">
              <a:buNone/>
            </a:pPr>
            <a:endParaRPr lang="lt-LT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6E41C91-6628-4D07-A7C3-3F9F68FE0B3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06D643-289D-477F-96ED-D7324F4D0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95000"/>
              </p:ext>
            </p:extLst>
          </p:nvPr>
        </p:nvGraphicFramePr>
        <p:xfrm>
          <a:off x="0" y="3039525"/>
          <a:ext cx="12192002" cy="389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8">
                  <a:extLst>
                    <a:ext uri="{9D8B030D-6E8A-4147-A177-3AD203B41FA5}">
                      <a16:colId xmlns:a16="http://schemas.microsoft.com/office/drawing/2014/main" val="4066331415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736759696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155830178"/>
                    </a:ext>
                  </a:extLst>
                </a:gridCol>
                <a:gridCol w="2122773">
                  <a:extLst>
                    <a:ext uri="{9D8B030D-6E8A-4147-A177-3AD203B41FA5}">
                      <a16:colId xmlns:a16="http://schemas.microsoft.com/office/drawing/2014/main" val="4242235797"/>
                    </a:ext>
                  </a:extLst>
                </a:gridCol>
                <a:gridCol w="1939603">
                  <a:extLst>
                    <a:ext uri="{9D8B030D-6E8A-4147-A177-3AD203B41FA5}">
                      <a16:colId xmlns:a16="http://schemas.microsoft.com/office/drawing/2014/main" val="3951384823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3175918828"/>
                    </a:ext>
                  </a:extLst>
                </a:gridCol>
              </a:tblGrid>
              <a:tr h="389817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500" b="1" dirty="0">
                          <a:solidFill>
                            <a:schemeClr val="tx1"/>
                          </a:solidFill>
                          <a:effectLst/>
                        </a:rPr>
                        <a:t>1.2.5. Pasakojimo supratimas 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Supranta trumpus, </a:t>
                      </a:r>
                      <a:r>
                        <a:rPr lang="lt-LT" sz="1500" b="1" dirty="0">
                          <a:solidFill>
                            <a:schemeClr val="tx1"/>
                          </a:solidFill>
                          <a:effectLst/>
                        </a:rPr>
                        <a:t>iliustruotus pasakojimus</a:t>
                      </a: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Supranta trumpą </a:t>
                      </a:r>
                      <a:r>
                        <a:rPr lang="lt-LT" sz="1500" b="1" dirty="0">
                          <a:solidFill>
                            <a:schemeClr val="tx1"/>
                          </a:solidFill>
                          <a:effectLst/>
                        </a:rPr>
                        <a:t>pasakojimą</a:t>
                      </a: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 , paprasto </a:t>
                      </a:r>
                      <a:r>
                        <a:rPr lang="lt-LT" sz="1500" b="1" dirty="0">
                          <a:solidFill>
                            <a:schemeClr val="tx1"/>
                          </a:solidFill>
                          <a:effectLst/>
                        </a:rPr>
                        <a:t>žmogaus</a:t>
                      </a: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lt-LT" sz="1500" b="1" dirty="0">
                          <a:solidFill>
                            <a:schemeClr val="tx1"/>
                          </a:solidFill>
                          <a:effectLst/>
                        </a:rPr>
                        <a:t>gyvenimo aprašymą.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Supranta daug informacijos, pateiktos trumpame žmogaus (pvz., įžymybės) aprašyme.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Supranta trumpo </a:t>
                      </a:r>
                      <a:r>
                        <a:rPr lang="lt-LT" sz="1500" b="1" dirty="0">
                          <a:solidFill>
                            <a:schemeClr val="tx1"/>
                          </a:solidFill>
                          <a:effectLst/>
                        </a:rPr>
                        <a:t>straipsnio</a:t>
                      </a: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, pranešančio apie įvykį, kurio pobūdis yra nuspėjamas, esmę, jei jie turi aiškią struktūrą.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Supranta nesudėtinga kalba parašytą </a:t>
                      </a:r>
                      <a:r>
                        <a:rPr lang="lt-LT" sz="1500" b="1" dirty="0">
                          <a:solidFill>
                            <a:schemeClr val="tx1"/>
                          </a:solidFill>
                          <a:effectLst/>
                        </a:rPr>
                        <a:t>vietų, įvykių, emocijų  aprašymą </a:t>
                      </a: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lt-LT" sz="1500" b="0" dirty="0" err="1">
                          <a:solidFill>
                            <a:schemeClr val="tx1"/>
                          </a:solidFill>
                          <a:effectLst/>
                        </a:rPr>
                        <a:t>pvz</a:t>
                      </a: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 kelionės dienoraštį).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Supranta paprastų </a:t>
                      </a:r>
                      <a:r>
                        <a:rPr lang="lt-LT" sz="1500" b="1" dirty="0">
                          <a:solidFill>
                            <a:schemeClr val="tx1"/>
                          </a:solidFill>
                          <a:effectLst/>
                        </a:rPr>
                        <a:t>istorijų, komiksų siužetą</a:t>
                      </a: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Supranta </a:t>
                      </a:r>
                      <a:r>
                        <a:rPr lang="lt-LT" sz="1500" b="1" dirty="0">
                          <a:solidFill>
                            <a:schemeClr val="tx1"/>
                          </a:solidFill>
                          <a:effectLst/>
                        </a:rPr>
                        <a:t>publicistinių straipsnių </a:t>
                      </a: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dominančiomis temomis (</a:t>
                      </a:r>
                      <a:r>
                        <a:rPr lang="lt-LT" sz="1500" b="0" dirty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. filmų, knygų apžvalgų) pagrindines mintis.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Supranta tiesmuka, paprasta kalba parašytą </a:t>
                      </a:r>
                      <a:r>
                        <a:rPr lang="lt-LT" sz="1500" b="1" dirty="0">
                          <a:solidFill>
                            <a:schemeClr val="tx1"/>
                          </a:solidFill>
                          <a:effectLst/>
                        </a:rPr>
                        <a:t>poeziją</a:t>
                      </a: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Supranta adaptuotų grožinių </a:t>
                      </a:r>
                      <a:r>
                        <a:rPr lang="lt-LT" sz="1500" b="1" dirty="0">
                          <a:solidFill>
                            <a:schemeClr val="tx1"/>
                          </a:solidFill>
                          <a:effectLst/>
                        </a:rPr>
                        <a:t>knygų siužetą, pagrindines mintis ir detales</a:t>
                      </a:r>
                      <a:r>
                        <a:rPr lang="lt-LT" sz="15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637943"/>
                  </a:ext>
                </a:extLst>
              </a:tr>
            </a:tbl>
          </a:graphicData>
        </a:graphic>
      </p:graphicFrame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2350D7F-7ADB-46E8-BDED-EA4520662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93101"/>
              </p:ext>
            </p:extLst>
          </p:nvPr>
        </p:nvGraphicFramePr>
        <p:xfrm>
          <a:off x="-301" y="2671071"/>
          <a:ext cx="12192002" cy="368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8">
                  <a:extLst>
                    <a:ext uri="{9D8B030D-6E8A-4147-A177-3AD203B41FA5}">
                      <a16:colId xmlns:a16="http://schemas.microsoft.com/office/drawing/2014/main" val="2969318381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1993568666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38821712"/>
                    </a:ext>
                  </a:extLst>
                </a:gridCol>
                <a:gridCol w="2123074">
                  <a:extLst>
                    <a:ext uri="{9D8B030D-6E8A-4147-A177-3AD203B41FA5}">
                      <a16:colId xmlns:a16="http://schemas.microsoft.com/office/drawing/2014/main" val="524527843"/>
                    </a:ext>
                  </a:extLst>
                </a:gridCol>
                <a:gridCol w="1939302">
                  <a:extLst>
                    <a:ext uri="{9D8B030D-6E8A-4147-A177-3AD203B41FA5}">
                      <a16:colId xmlns:a16="http://schemas.microsoft.com/office/drawing/2014/main" val="2984999328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2075374398"/>
                    </a:ext>
                  </a:extLst>
                </a:gridCol>
              </a:tblGrid>
              <a:tr h="368454">
                <a:tc>
                  <a:txBody>
                    <a:bodyPr/>
                    <a:lstStyle/>
                    <a:p>
                      <a:pPr marL="36195"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KONCENTRAI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PASIEKIMAI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(1)–2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Prieš-A1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3–4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5–6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7–8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9–10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321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09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3F94-475C-41AA-AD36-3695D1EA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722921"/>
            <a:ext cx="10515240" cy="609398"/>
          </a:xfrm>
        </p:spPr>
        <p:txBody>
          <a:bodyPr/>
          <a:lstStyle/>
          <a:p>
            <a:r>
              <a:rPr lang="lt-LT" dirty="0"/>
              <a:t>Supratimas/ Recepcija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5EA45-93C1-4C4A-9B86-F1435AA62CD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1093549"/>
            <a:ext cx="10515240" cy="830997"/>
          </a:xfrm>
        </p:spPr>
        <p:txBody>
          <a:bodyPr/>
          <a:lstStyle/>
          <a:p>
            <a:pPr marL="0" indent="0">
              <a:buNone/>
            </a:pPr>
            <a:endParaRPr lang="lt-LT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lt-L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1.3. Audiovizualinio teksto supratimas:</a:t>
            </a:r>
          </a:p>
          <a:p>
            <a:pPr marL="0" indent="0">
              <a:buNone/>
            </a:pP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Vaizdo įrašų supratimas; Televizijos laidų (reklamų, naujienų, interviu) supratimas; Filmų supratimas.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6E41C91-6628-4D07-A7C3-3F9F68FE0B3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836F18-2D95-42FA-B06F-F1B17154A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97080"/>
              </p:ext>
            </p:extLst>
          </p:nvPr>
        </p:nvGraphicFramePr>
        <p:xfrm>
          <a:off x="0" y="2686929"/>
          <a:ext cx="12192002" cy="4171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8">
                  <a:extLst>
                    <a:ext uri="{9D8B030D-6E8A-4147-A177-3AD203B41FA5}">
                      <a16:colId xmlns:a16="http://schemas.microsoft.com/office/drawing/2014/main" val="246321434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833090213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2293841551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3090085773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2278258006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1808355118"/>
                    </a:ext>
                  </a:extLst>
                </a:gridCol>
              </a:tblGrid>
              <a:tr h="417107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1.3.2. Televizijos laidų (reklamų, naujienų, interviu, pokalbių šou) supratimas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Supranta jiems pažįstamą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vaizdo įrašų temą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kai pateikiama vaizdinė medžiaga.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Atpažįsta pažįstamus žodžius ir frazes ir atpažįsta temas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žinių santraukose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antraštėse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ir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reklamose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, remdamiesi turimomis žiniomis ir vaizdine medžiaga. 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Supranta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TV laidų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pateikiamą informaciją, jei kalbama lėtai ir aiškiai.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Supranta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daugumos TV laidų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(naujienų, reportažų, interviu, pokalbių šou) dominančiomis temomis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pagrindines mintis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, kai kalbama aiškiai ir gana lėtai.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Supranta daugumą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TV laidų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(naujienų, reportažų, interviu, pokalbių šou) dominančiomis temomis, kai kalbama aiškiai ir gana lėtai.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726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8ADD2C-AF0E-4E42-B5AD-8DD32DF43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933791"/>
              </p:ext>
            </p:extLst>
          </p:nvPr>
        </p:nvGraphicFramePr>
        <p:xfrm>
          <a:off x="0" y="2254185"/>
          <a:ext cx="12192002" cy="40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8">
                  <a:extLst>
                    <a:ext uri="{9D8B030D-6E8A-4147-A177-3AD203B41FA5}">
                      <a16:colId xmlns:a16="http://schemas.microsoft.com/office/drawing/2014/main" val="1863805048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1966512527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3942242446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506932221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3355867482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344139152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36195"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KONCENTRAI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PASIEKIMAI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(1)–2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Prieš-A1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3–4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5–6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7–8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9–10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992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94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3F94-475C-41AA-AD36-3695D1EA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722921"/>
            <a:ext cx="10515240" cy="609398"/>
          </a:xfrm>
        </p:spPr>
        <p:txBody>
          <a:bodyPr/>
          <a:lstStyle/>
          <a:p>
            <a:r>
              <a:rPr lang="lt-LT" dirty="0"/>
              <a:t>Supratimas/ Recepcija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5EA45-93C1-4C4A-9B86-F1435AA62CD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998342"/>
            <a:ext cx="10515240" cy="1384995"/>
          </a:xfrm>
        </p:spPr>
        <p:txBody>
          <a:bodyPr/>
          <a:lstStyle/>
          <a:p>
            <a:pPr marL="0" indent="0">
              <a:buNone/>
            </a:pPr>
            <a:endParaRPr lang="lt-LT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lt-L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1.4. Supratimo / Recepcijos strategijų taikymas:</a:t>
            </a:r>
          </a:p>
          <a:p>
            <a:pPr marL="0" indent="0">
              <a:buNone/>
            </a:pP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Žodžių, sakinių reikšmės spėjimas (pagal kontekstą ar žodžių darybos principus) ; Pastraipos, teksto turinio nuspėjimas; </a:t>
            </a:r>
            <a:r>
              <a:rPr lang="lt-LT" sz="2000" dirty="0">
                <a:latin typeface="Calibri" panose="020F0502020204030204" pitchFamily="34" charset="0"/>
              </a:rPr>
              <a:t>Argumentavimo, minties eigos supratimas remiantis teksto siejimo priemonėmis; Teksto 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tipo atpažinimas ir tinkamos strategijos pritaikymas. </a:t>
            </a:r>
            <a:endParaRPr lang="en-US" sz="200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6E41C91-6628-4D07-A7C3-3F9F68FE0B3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9040" y="747360"/>
            <a:ext cx="1462680" cy="5605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D51DBD-036E-477A-83EF-F14758B3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95193"/>
              </p:ext>
            </p:extLst>
          </p:nvPr>
        </p:nvGraphicFramePr>
        <p:xfrm>
          <a:off x="0" y="3010486"/>
          <a:ext cx="12192002" cy="3847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8">
                  <a:extLst>
                    <a:ext uri="{9D8B030D-6E8A-4147-A177-3AD203B41FA5}">
                      <a16:colId xmlns:a16="http://schemas.microsoft.com/office/drawing/2014/main" val="2304859529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1436231078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873053558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2454410926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967512104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3394817650"/>
                    </a:ext>
                  </a:extLst>
                </a:gridCol>
              </a:tblGrid>
              <a:tr h="3847514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1.4.3. Argumentavimo, minties eigos supratimas remiantis teksto siejimo priemonėmis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Atpažįsta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teksto siejimo priemones. 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Remdamiesi teksto siejimo priemones,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supranta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pagrindines mintis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Remdamiesi teksto siejimo priemones,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supranta pagrindines mintis, argumentavimą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Supranta autoriaus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argumentavimą, minties eigą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remdamiesi teksto siejimo priemonėmis.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Supranta autoriaus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argumentavimą, minties eigą </a:t>
                      </a:r>
                      <a:r>
                        <a:rPr lang="lt-LT" sz="1600" b="0" dirty="0">
                          <a:solidFill>
                            <a:schemeClr val="tx1"/>
                          </a:solidFill>
                          <a:effectLst/>
                        </a:rPr>
                        <a:t>remdamiesi teksto siejimo priemonėmis.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338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72E909-FE29-42BD-AE9C-94285CD33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9669"/>
              </p:ext>
            </p:extLst>
          </p:nvPr>
        </p:nvGraphicFramePr>
        <p:xfrm>
          <a:off x="0" y="2602181"/>
          <a:ext cx="12192001" cy="40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687">
                  <a:extLst>
                    <a:ext uri="{9D8B030D-6E8A-4147-A177-3AD203B41FA5}">
                      <a16:colId xmlns:a16="http://schemas.microsoft.com/office/drawing/2014/main" val="1770587638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1172811715"/>
                    </a:ext>
                  </a:extLst>
                </a:gridCol>
                <a:gridCol w="2030375">
                  <a:extLst>
                    <a:ext uri="{9D8B030D-6E8A-4147-A177-3AD203B41FA5}">
                      <a16:colId xmlns:a16="http://schemas.microsoft.com/office/drawing/2014/main" val="56335188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4119835980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590809399"/>
                    </a:ext>
                  </a:extLst>
                </a:gridCol>
                <a:gridCol w="2031188">
                  <a:extLst>
                    <a:ext uri="{9D8B030D-6E8A-4147-A177-3AD203B41FA5}">
                      <a16:colId xmlns:a16="http://schemas.microsoft.com/office/drawing/2014/main" val="15945503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36195" algn="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KONCENTRAI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PASIEKIMAI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(1)–2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  <a:tabLst>
                          <a:tab pos="725170" algn="ctr"/>
                          <a:tab pos="1450975" algn="r"/>
                        </a:tabLs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Prieš-A1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3–4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5–6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7–8 kl.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chemeClr val="tx1"/>
                          </a:solidFill>
                          <a:effectLst/>
                        </a:rPr>
                        <a:t>B1.1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9–10 kl.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chemeClr val="tx1"/>
                          </a:solidFill>
                          <a:effectLst/>
                        </a:rPr>
                        <a:t>B1.2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okChampa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85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40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4200</TotalTime>
  <Words>2574</Words>
  <Application>Microsoft Office PowerPoint</Application>
  <PresentationFormat>Plačiaekranė</PresentationFormat>
  <Paragraphs>342</Paragraphs>
  <Slides>20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Office Theme</vt:lpstr>
      <vt:lpstr>Office Theme</vt:lpstr>
      <vt:lpstr>„PowerPoint“ pateiktis</vt:lpstr>
      <vt:lpstr>Panaudokite galite ir negalite užbaigti sakinį</vt:lpstr>
      <vt:lpstr>„PowerPoint“ pateiktis</vt:lpstr>
      <vt:lpstr>Veiklos sritys              Pasiekimų sritys:                                    kalbinės veiklos ir strategijos</vt:lpstr>
      <vt:lpstr>Supratimas/ Recepcija</vt:lpstr>
      <vt:lpstr>Supratimas/ Recepcija</vt:lpstr>
      <vt:lpstr>Supratimas/ Recepcija</vt:lpstr>
      <vt:lpstr>Supratimas/ Recepcija</vt:lpstr>
      <vt:lpstr>Supratimas/ Recepcija</vt:lpstr>
      <vt:lpstr>Raiška/ Produkavimas </vt:lpstr>
      <vt:lpstr>Raiška/ Produkavimas </vt:lpstr>
      <vt:lpstr>Raiška/ Produkavimas </vt:lpstr>
      <vt:lpstr>Raiška/ Produkavimas </vt:lpstr>
      <vt:lpstr> Sąveika/ Interakcija </vt:lpstr>
      <vt:lpstr> Sąveika/ Interakcija </vt:lpstr>
      <vt:lpstr> Sąveika/ Interakcija </vt:lpstr>
      <vt:lpstr> Sąveika/ Interakcija </vt:lpstr>
      <vt:lpstr> Sąveika/ Interakcija </vt:lpstr>
      <vt:lpstr>Tarpininkavimas/ Mediacija  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Skaitmeninio ugdymo turinio  kūrimas ir diegimas (09.2.1-ESFA-V-726-03-0001)</dc:title>
  <dc:creator>Windows User</dc:creator>
  <cp:lastModifiedBy>Vartotojas</cp:lastModifiedBy>
  <cp:revision>132</cp:revision>
  <cp:lastPrinted>2020-07-15T12:44:32Z</cp:lastPrinted>
  <dcterms:created xsi:type="dcterms:W3CDTF">2019-11-01T12:46:58Z</dcterms:created>
  <dcterms:modified xsi:type="dcterms:W3CDTF">2020-07-15T13:04:23Z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Plačiaekranė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