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9" r:id="rId4"/>
    <p:sldId id="268" r:id="rId5"/>
    <p:sldId id="289" r:id="rId6"/>
    <p:sldId id="269" r:id="rId7"/>
    <p:sldId id="270" r:id="rId8"/>
    <p:sldId id="272" r:id="rId9"/>
    <p:sldId id="282" r:id="rId10"/>
    <p:sldId id="284" r:id="rId11"/>
    <p:sldId id="275" r:id="rId12"/>
    <p:sldId id="279" r:id="rId13"/>
    <p:sldId id="277" r:id="rId14"/>
    <p:sldId id="290" r:id="rId15"/>
    <p:sldId id="285" r:id="rId16"/>
    <p:sldId id="291" r:id="rId17"/>
    <p:sldId id="288" r:id="rId18"/>
    <p:sldId id="274" r:id="rId1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627" autoAdjust="0"/>
  </p:normalViewPr>
  <p:slideViewPr>
    <p:cSldViewPr snapToGrid="0">
      <p:cViewPr varScale="1">
        <p:scale>
          <a:sx n="104" d="100"/>
          <a:sy n="104" d="100"/>
        </p:scale>
        <p:origin x="7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82681D1-8EF8-46CC-A69E-27F0A62BB78C}" type="datetimeFigureOut">
              <a:rPr lang="en-US" smtClean="0"/>
              <a:t>7/15/2020</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EEEBD97-19F9-47D4-B086-9402DAF34593}" type="slidenum">
              <a:rPr lang="en-US" smtClean="0"/>
              <a:t>‹#›</a:t>
            </a:fld>
            <a:endParaRPr lang="en-US"/>
          </a:p>
        </p:txBody>
      </p:sp>
    </p:spTree>
    <p:extLst>
      <p:ext uri="{BB962C8B-B14F-4D97-AF65-F5344CB8AC3E}">
        <p14:creationId xmlns:p14="http://schemas.microsoft.com/office/powerpoint/2010/main" val="10107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EBD97-19F9-47D4-B086-9402DAF34593}" type="slidenum">
              <a:rPr lang="en-US" smtClean="0"/>
              <a:t>6</a:t>
            </a:fld>
            <a:endParaRPr lang="en-US"/>
          </a:p>
        </p:txBody>
      </p:sp>
    </p:spTree>
    <p:extLst>
      <p:ext uri="{BB962C8B-B14F-4D97-AF65-F5344CB8AC3E}">
        <p14:creationId xmlns:p14="http://schemas.microsoft.com/office/powerpoint/2010/main" val="54376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EBD97-19F9-47D4-B086-9402DAF34593}" type="slidenum">
              <a:rPr lang="en-US" smtClean="0"/>
              <a:t>14</a:t>
            </a:fld>
            <a:endParaRPr lang="en-US"/>
          </a:p>
        </p:txBody>
      </p:sp>
    </p:spTree>
    <p:extLst>
      <p:ext uri="{BB962C8B-B14F-4D97-AF65-F5344CB8AC3E}">
        <p14:creationId xmlns:p14="http://schemas.microsoft.com/office/powerpoint/2010/main" val="270962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Spustelėję redag. ruoš. pavad. stilių</a:t>
            </a:r>
            <a:endParaRPr lang="en-U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6857513-1A3B-4B79-B312-BC310F46786A}" type="datetime">
              <a:rPr lang="en-GB" sz="1200" b="0" strike="noStrike" spc="-1">
                <a:solidFill>
                  <a:srgbClr val="8B8B8B"/>
                </a:solidFill>
                <a:latin typeface="Calibri"/>
              </a:rPr>
              <a:t>15/07/2020</a:t>
            </a:fld>
            <a:endParaRPr lang="en-GB"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n-GB"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5591D371-6531-4B64-8C72-F5FC59223DE9}" type="slidenum">
              <a:rPr lang="en-GB" sz="1200" b="0" strike="noStrike" spc="-1">
                <a:solidFill>
                  <a:srgbClr val="8B8B8B"/>
                </a:solidFill>
                <a:latin typeface="Calibri"/>
              </a:rPr>
              <a:t>‹#›</a:t>
            </a:fld>
            <a:endParaRPr lang="en-GB"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Spustelėję redag. ruoš. pavad. stilių</a:t>
            </a:r>
            <a:endParaRPr lang="en-US"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Redaguoti šablono teksto stilius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Antras lygis</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Trečias lygis</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Ketvirtas lygis</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Penktas lygis</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EB09243-5D1C-43E7-8E91-331B2B3CD626}" type="datetime">
              <a:rPr lang="en-GB" sz="1200" b="0" strike="noStrike" spc="-1">
                <a:solidFill>
                  <a:srgbClr val="8B8B8B"/>
                </a:solidFill>
                <a:latin typeface="Calibri"/>
              </a:rPr>
              <a:t>15/07/2020</a:t>
            </a:fld>
            <a:endParaRPr lang="en-GB"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en-GB"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FC7F7C9-4BC4-4D53-B81A-BE04A8EDDD43}" type="slidenum">
              <a:rPr lang="en-GB" sz="1200" b="0" strike="noStrike" spc="-1">
                <a:solidFill>
                  <a:srgbClr val="8B8B8B"/>
                </a:solidFill>
                <a:latin typeface="Calibri"/>
              </a:rPr>
              <a:t>‹#›</a:t>
            </a:fld>
            <a:endParaRPr lang="en-GB"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1463220" y="527039"/>
            <a:ext cx="9143640" cy="6206269"/>
          </a:xfrm>
          <a:prstGeom prst="rect">
            <a:avLst/>
          </a:prstGeom>
          <a:noFill/>
          <a:ln>
            <a:noFill/>
          </a:ln>
        </p:spPr>
        <p:txBody>
          <a:bodyPr anchor="b">
            <a:normAutofit fontScale="96000"/>
          </a:bodyPr>
          <a:lstStyle/>
          <a:p>
            <a:pPr algn="ctr">
              <a:lnSpc>
                <a:spcPct val="90000"/>
              </a:lnSpc>
            </a:pPr>
            <a:r>
              <a:rPr lang="en-US" sz="2700" b="1" strike="noStrike" spc="-1" dirty="0" err="1" smtClean="0">
                <a:solidFill>
                  <a:srgbClr val="002060"/>
                </a:solidFill>
                <a:latin typeface="Verdana"/>
                <a:ea typeface="Verdana"/>
              </a:rPr>
              <a:t>Projektas</a:t>
            </a:r>
            <a:r>
              <a:rPr lang="en-US" sz="2700" b="1" strike="noStrike" spc="-1" dirty="0" smtClean="0">
                <a:solidFill>
                  <a:srgbClr val="002060"/>
                </a:solidFill>
                <a:latin typeface="Verdana"/>
                <a:ea typeface="Verdana"/>
              </a:rPr>
              <a:t> </a:t>
            </a:r>
            <a:r>
              <a:rPr lang="en-US" sz="2700" b="1" strike="noStrike" spc="-1" dirty="0">
                <a:solidFill>
                  <a:srgbClr val="002060"/>
                </a:solidFill>
                <a:latin typeface="Verdana"/>
                <a:ea typeface="Verdana"/>
              </a:rPr>
              <a:t>“</a:t>
            </a:r>
            <a:r>
              <a:rPr lang="en-US" sz="2700" b="1" strike="noStrike" spc="-1" dirty="0" err="1">
                <a:solidFill>
                  <a:srgbClr val="002060"/>
                </a:solidFill>
                <a:latin typeface="Verdana"/>
                <a:ea typeface="Verdana"/>
              </a:rPr>
              <a:t>Skaitmeninio</a:t>
            </a:r>
            <a:r>
              <a:rPr lang="en-US" sz="2700" b="1" strike="noStrike" spc="-1" dirty="0">
                <a:solidFill>
                  <a:srgbClr val="002060"/>
                </a:solidFill>
                <a:latin typeface="Verdana"/>
                <a:ea typeface="Verdana"/>
              </a:rPr>
              <a:t> </a:t>
            </a:r>
            <a:r>
              <a:rPr lang="en-US" sz="2700" b="1" strike="noStrike" spc="-1" dirty="0" err="1">
                <a:solidFill>
                  <a:srgbClr val="002060"/>
                </a:solidFill>
                <a:latin typeface="Verdana"/>
                <a:ea typeface="Verdana"/>
              </a:rPr>
              <a:t>ugdymo</a:t>
            </a:r>
            <a:r>
              <a:rPr lang="en-US" sz="2700" b="1" strike="noStrike" spc="-1" dirty="0">
                <a:solidFill>
                  <a:srgbClr val="002060"/>
                </a:solidFill>
                <a:latin typeface="Verdana"/>
                <a:ea typeface="Verdana"/>
              </a:rPr>
              <a:t> </a:t>
            </a:r>
            <a:r>
              <a:rPr lang="en-US" sz="2700" b="1" strike="noStrike" spc="-1" dirty="0" err="1">
                <a:solidFill>
                  <a:srgbClr val="002060"/>
                </a:solidFill>
                <a:latin typeface="Verdana"/>
                <a:ea typeface="Verdana"/>
              </a:rPr>
              <a:t>turinio</a:t>
            </a:r>
            <a:r>
              <a:rPr lang="en-US" sz="2700" b="1" strike="noStrike" spc="-1" dirty="0">
                <a:solidFill>
                  <a:srgbClr val="002060"/>
                </a:solidFill>
                <a:latin typeface="Verdana"/>
                <a:ea typeface="Verdana"/>
              </a:rPr>
              <a:t> </a:t>
            </a:r>
            <a:r>
              <a:rPr dirty="0"/>
              <a:t/>
            </a:r>
            <a:br>
              <a:rPr dirty="0"/>
            </a:br>
            <a:r>
              <a:rPr lang="en-US" sz="2700" b="1" strike="noStrike" spc="-1" dirty="0" err="1">
                <a:solidFill>
                  <a:srgbClr val="002060"/>
                </a:solidFill>
                <a:latin typeface="Verdana"/>
                <a:ea typeface="Verdana"/>
              </a:rPr>
              <a:t>kūrimas</a:t>
            </a:r>
            <a:r>
              <a:rPr lang="en-US" sz="2700" b="1" strike="noStrike" spc="-1" dirty="0">
                <a:solidFill>
                  <a:srgbClr val="002060"/>
                </a:solidFill>
                <a:latin typeface="Verdana"/>
                <a:ea typeface="Verdana"/>
              </a:rPr>
              <a:t> </a:t>
            </a:r>
            <a:r>
              <a:rPr lang="en-US" sz="2700" b="1" strike="noStrike" spc="-1" dirty="0" err="1">
                <a:solidFill>
                  <a:srgbClr val="002060"/>
                </a:solidFill>
                <a:latin typeface="Verdana"/>
                <a:ea typeface="Verdana"/>
              </a:rPr>
              <a:t>ir</a:t>
            </a:r>
            <a:r>
              <a:rPr lang="en-US" sz="2700" b="1" strike="noStrike" spc="-1" dirty="0">
                <a:solidFill>
                  <a:srgbClr val="002060"/>
                </a:solidFill>
                <a:latin typeface="Verdana"/>
                <a:ea typeface="Verdana"/>
              </a:rPr>
              <a:t> </a:t>
            </a:r>
            <a:r>
              <a:rPr lang="en-US" sz="2700" b="1" strike="noStrike" spc="-1" dirty="0" err="1">
                <a:solidFill>
                  <a:srgbClr val="002060"/>
                </a:solidFill>
                <a:latin typeface="Verdana"/>
                <a:ea typeface="Verdana"/>
              </a:rPr>
              <a:t>diegimas</a:t>
            </a:r>
            <a:r>
              <a:rPr lang="en-US" sz="2700" b="1" strike="noStrike" spc="-1" dirty="0">
                <a:solidFill>
                  <a:srgbClr val="002060"/>
                </a:solidFill>
                <a:latin typeface="Verdana"/>
                <a:ea typeface="Verdana"/>
              </a:rPr>
              <a:t>”</a:t>
            </a:r>
            <a:r>
              <a:rPr dirty="0"/>
              <a:t/>
            </a:r>
            <a:br>
              <a:rPr dirty="0"/>
            </a:br>
            <a:r>
              <a:rPr dirty="0"/>
              <a:t/>
            </a:r>
            <a:br>
              <a:rPr dirty="0"/>
            </a:br>
            <a:r>
              <a:rPr dirty="0"/>
              <a:t/>
            </a:r>
            <a:br>
              <a:rPr dirty="0"/>
            </a:br>
            <a:r>
              <a:rPr lang="lt-LT" sz="3800" b="1" dirty="0" smtClean="0"/>
              <a:t>Užsienio kalbų bendrųjų programų atnaujinimo darbų pristatymas</a:t>
            </a:r>
          </a:p>
          <a:p>
            <a:pPr algn="ctr">
              <a:lnSpc>
                <a:spcPct val="90000"/>
              </a:lnSpc>
            </a:pPr>
            <a:endParaRPr lang="lt-LT" sz="2900" b="1" dirty="0"/>
          </a:p>
          <a:p>
            <a:pPr algn="ctr">
              <a:lnSpc>
                <a:spcPct val="90000"/>
              </a:lnSpc>
            </a:pPr>
            <a:r>
              <a:rPr lang="lt-LT" sz="2900" b="1" dirty="0" smtClean="0"/>
              <a:t>2020-07-16</a:t>
            </a:r>
            <a:r>
              <a:rPr dirty="0"/>
              <a:t/>
            </a:r>
            <a:br>
              <a:rPr dirty="0"/>
            </a:br>
            <a:r>
              <a:rPr lang="lt-LT" dirty="0" smtClean="0"/>
              <a:t>Parengė: Dr. Evelina </a:t>
            </a:r>
            <a:r>
              <a:rPr lang="lt-LT" dirty="0" err="1" smtClean="0"/>
              <a:t>Jaleniauskienė</a:t>
            </a:r>
            <a:endParaRPr lang="en-US" sz="3600" b="0" strike="noStrike" spc="-1" dirty="0">
              <a:solidFill>
                <a:srgbClr val="000000"/>
              </a:solidFill>
              <a:latin typeface="Calibri"/>
            </a:endParaRPr>
          </a:p>
        </p:txBody>
      </p:sp>
      <p:sp>
        <p:nvSpPr>
          <p:cNvPr id="121" name="TextShape 2"/>
          <p:cNvSpPr txBox="1"/>
          <p:nvPr/>
        </p:nvSpPr>
        <p:spPr>
          <a:xfrm>
            <a:off x="1523880" y="4997369"/>
            <a:ext cx="9574560" cy="1643575"/>
          </a:xfrm>
          <a:prstGeom prst="rect">
            <a:avLst/>
          </a:prstGeom>
          <a:noFill/>
          <a:ln>
            <a:noFill/>
          </a:ln>
        </p:spPr>
        <p:txBody>
          <a:bodyPr>
            <a:normAutofit/>
          </a:bodyPr>
          <a:lstStyle/>
          <a:p>
            <a:pPr algn="ctr">
              <a:lnSpc>
                <a:spcPct val="90000"/>
              </a:lnSpc>
              <a:spcBef>
                <a:spcPts val="1001"/>
              </a:spcBef>
            </a:pPr>
            <a:endParaRPr lang="en-GB" sz="2400" b="0" strike="noStrike" spc="-1" dirty="0">
              <a:latin typeface="Arial"/>
            </a:endParaRPr>
          </a:p>
        </p:txBody>
      </p:sp>
      <p:pic>
        <p:nvPicPr>
          <p:cNvPr id="122" name="Paveikslėlis 5"/>
          <p:cNvPicPr/>
          <p:nvPr/>
        </p:nvPicPr>
        <p:blipFill>
          <a:blip r:embed="rId2"/>
          <a:stretch/>
        </p:blipFill>
        <p:spPr>
          <a:xfrm>
            <a:off x="1624320" y="527040"/>
            <a:ext cx="2936520" cy="1258200"/>
          </a:xfrm>
          <a:prstGeom prst="rect">
            <a:avLst/>
          </a:prstGeom>
          <a:ln>
            <a:noFill/>
          </a:ln>
        </p:spPr>
      </p:pic>
      <p:pic>
        <p:nvPicPr>
          <p:cNvPr id="123" name="Paveikslėlis 6"/>
          <p:cNvPicPr/>
          <p:nvPr/>
        </p:nvPicPr>
        <p:blipFill>
          <a:blip r:embed="rId3"/>
          <a:stretch/>
        </p:blipFill>
        <p:spPr>
          <a:xfrm>
            <a:off x="5153040" y="828360"/>
            <a:ext cx="1764000" cy="720360"/>
          </a:xfrm>
          <a:prstGeom prst="rect">
            <a:avLst/>
          </a:prstGeom>
          <a:ln w="9360">
            <a:noFill/>
          </a:ln>
        </p:spPr>
      </p:pic>
      <p:pic>
        <p:nvPicPr>
          <p:cNvPr id="124" name="Paveikslėlis 7"/>
          <p:cNvPicPr/>
          <p:nvPr/>
        </p:nvPicPr>
        <p:blipFill>
          <a:blip r:embed="rId4"/>
          <a:stretch/>
        </p:blipFill>
        <p:spPr>
          <a:xfrm>
            <a:off x="8326440" y="828360"/>
            <a:ext cx="1764000" cy="601920"/>
          </a:xfrm>
          <a:prstGeom prst="rect">
            <a:avLst/>
          </a:prstGeom>
          <a:ln w="9360">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174171" y="277091"/>
            <a:ext cx="11852366" cy="6507435"/>
          </a:xfrm>
          <a:prstGeom prst="rect">
            <a:avLst/>
          </a:prstGeom>
          <a:noFill/>
          <a:ln>
            <a:noFill/>
          </a:ln>
        </p:spPr>
        <p:txBody>
          <a:bodyPr>
            <a:normAutofit fontScale="25000" lnSpcReduction="20000"/>
          </a:bodyPr>
          <a:lstStyle/>
          <a:p>
            <a:pPr algn="ctr">
              <a:lnSpc>
                <a:spcPct val="90000"/>
              </a:lnSpc>
              <a:spcBef>
                <a:spcPts val="1001"/>
              </a:spcBef>
            </a:pPr>
            <a:r>
              <a:rPr lang="lt-LT" sz="11200" b="1" spc="-1" dirty="0" smtClean="0">
                <a:solidFill>
                  <a:srgbClr val="000000"/>
                </a:solidFill>
                <a:latin typeface="Calibri"/>
              </a:rPr>
              <a:t>Tarpininkavimas / </a:t>
            </a:r>
            <a:r>
              <a:rPr lang="lt-LT" sz="11200" b="1" spc="-1" dirty="0" err="1" smtClean="0">
                <a:solidFill>
                  <a:srgbClr val="000000"/>
                </a:solidFill>
                <a:latin typeface="Calibri"/>
              </a:rPr>
              <a:t>Mediacija</a:t>
            </a:r>
            <a:r>
              <a:rPr lang="lt-LT" sz="11200" b="1" spc="-1" dirty="0" smtClean="0">
                <a:solidFill>
                  <a:srgbClr val="000000"/>
                </a:solidFill>
                <a:latin typeface="Calibri"/>
              </a:rPr>
              <a:t> </a:t>
            </a:r>
            <a:r>
              <a:rPr lang="lt-LT" sz="11200" spc="-1" dirty="0" smtClean="0">
                <a:solidFill>
                  <a:srgbClr val="000000"/>
                </a:solidFill>
                <a:latin typeface="Calibri"/>
              </a:rPr>
              <a:t>– </a:t>
            </a:r>
            <a:r>
              <a:rPr lang="lt-LT" sz="11200" spc="-1" dirty="0" smtClean="0">
                <a:solidFill>
                  <a:srgbClr val="000000"/>
                </a:solidFill>
                <a:latin typeface="Calibri"/>
              </a:rPr>
              <a:t>išplėsta </a:t>
            </a:r>
            <a:r>
              <a:rPr lang="lt-LT" sz="11200" spc="-1" dirty="0" smtClean="0">
                <a:solidFill>
                  <a:srgbClr val="000000"/>
                </a:solidFill>
                <a:latin typeface="Calibri"/>
              </a:rPr>
              <a:t>/ svarbiausia</a:t>
            </a:r>
            <a:r>
              <a:rPr lang="lt-LT" sz="11200" b="0" strike="noStrike" spc="-1" dirty="0" smtClean="0">
                <a:solidFill>
                  <a:srgbClr val="000000"/>
                </a:solidFill>
                <a:latin typeface="Calibri"/>
              </a:rPr>
              <a:t> veikla mokant(</a:t>
            </a:r>
            <a:r>
              <a:rPr lang="lt-LT" sz="11200" b="0" strike="noStrike" spc="-1" dirty="0" err="1" smtClean="0">
                <a:solidFill>
                  <a:srgbClr val="000000"/>
                </a:solidFill>
                <a:latin typeface="Calibri"/>
              </a:rPr>
              <a:t>is</a:t>
            </a:r>
            <a:r>
              <a:rPr lang="lt-LT" sz="11200" b="0" strike="noStrike" spc="-1" dirty="0" smtClean="0">
                <a:solidFill>
                  <a:srgbClr val="000000"/>
                </a:solidFill>
                <a:latin typeface="Calibri"/>
              </a:rPr>
              <a:t>) užsienio k.</a:t>
            </a:r>
          </a:p>
          <a:p>
            <a:pPr algn="ctr">
              <a:lnSpc>
                <a:spcPct val="90000"/>
              </a:lnSpc>
              <a:spcBef>
                <a:spcPts val="1001"/>
              </a:spcBef>
            </a:pPr>
            <a:endParaRPr lang="lt-LT" sz="3600"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en-US" sz="3600" b="1"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en-US" sz="3600" b="1" spc="-1" dirty="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8000" b="1"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r>
              <a:rPr lang="lt-LT" sz="8000" b="1" strike="noStrike" spc="-1" dirty="0" err="1" smtClean="0">
                <a:solidFill>
                  <a:srgbClr val="000000"/>
                </a:solidFill>
                <a:latin typeface="Calibri"/>
              </a:rPr>
              <a:t>Mediacija</a:t>
            </a:r>
            <a:r>
              <a:rPr lang="lt-LT" sz="8000" b="0" strike="noStrike" spc="-1" dirty="0" smtClean="0">
                <a:solidFill>
                  <a:srgbClr val="000000"/>
                </a:solidFill>
                <a:latin typeface="Calibri"/>
              </a:rPr>
              <a:t> </a:t>
            </a:r>
            <a:r>
              <a:rPr lang="lt-LT" sz="8000" b="0" strike="noStrike" spc="-1" dirty="0" smtClean="0">
                <a:solidFill>
                  <a:srgbClr val="000000"/>
                </a:solidFill>
                <a:latin typeface="Calibri"/>
              </a:rPr>
              <a:t>– įvairiose srityse; </a:t>
            </a:r>
          </a:p>
          <a:p>
            <a:pPr marL="571500" indent="-571500">
              <a:lnSpc>
                <a:spcPct val="90000"/>
              </a:lnSpc>
              <a:spcBef>
                <a:spcPts val="1001"/>
              </a:spcBef>
              <a:buFont typeface="Arial" panose="020B0604020202020204" pitchFamily="34" charset="0"/>
              <a:buChar char="•"/>
            </a:pPr>
            <a:endParaRPr lang="lt-LT" sz="8000" spc="-1" dirty="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8000" b="0"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8000" spc="-1" dirty="0" smtClean="0">
              <a:solidFill>
                <a:srgbClr val="000000"/>
              </a:solidFill>
              <a:latin typeface="Calibri"/>
            </a:endParaRPr>
          </a:p>
          <a:p>
            <a:pPr marL="571500" indent="-571500" algn="just">
              <a:lnSpc>
                <a:spcPct val="90000"/>
              </a:lnSpc>
              <a:spcBef>
                <a:spcPts val="1001"/>
              </a:spcBef>
              <a:buFont typeface="Arial" panose="020B0604020202020204" pitchFamily="34" charset="0"/>
              <a:buChar char="•"/>
            </a:pPr>
            <a:endParaRPr lang="lt-LT" sz="8000" b="1" spc="-1" dirty="0" smtClean="0">
              <a:solidFill>
                <a:srgbClr val="000000"/>
              </a:solidFill>
              <a:latin typeface="Calibri"/>
            </a:endParaRPr>
          </a:p>
          <a:p>
            <a:pPr marL="571500" indent="-571500" algn="just">
              <a:lnSpc>
                <a:spcPct val="90000"/>
              </a:lnSpc>
              <a:spcBef>
                <a:spcPts val="1001"/>
              </a:spcBef>
              <a:buFont typeface="Arial" panose="020B0604020202020204" pitchFamily="34" charset="0"/>
              <a:buChar char="•"/>
            </a:pPr>
            <a:r>
              <a:rPr lang="lt-LT" sz="8000" b="1" spc="-1" dirty="0" err="1" smtClean="0">
                <a:solidFill>
                  <a:srgbClr val="000000"/>
                </a:solidFill>
                <a:latin typeface="Calibri"/>
              </a:rPr>
              <a:t>Mediacija</a:t>
            </a:r>
            <a:r>
              <a:rPr lang="lt-LT" sz="8000" spc="-1" dirty="0" smtClean="0">
                <a:solidFill>
                  <a:srgbClr val="000000"/>
                </a:solidFill>
                <a:latin typeface="Calibri"/>
              </a:rPr>
              <a:t> – </a:t>
            </a:r>
            <a:r>
              <a:rPr lang="lt-LT" sz="8000" spc="-1" dirty="0" smtClean="0">
                <a:solidFill>
                  <a:srgbClr val="000000"/>
                </a:solidFill>
                <a:latin typeface="Calibri"/>
              </a:rPr>
              <a:t>tarpininkauju, padedu suprasti ir bendrauti kitiems</a:t>
            </a:r>
            <a:r>
              <a:rPr lang="lt-LT" sz="8000" spc="-1" dirty="0" smtClean="0">
                <a:solidFill>
                  <a:srgbClr val="000000"/>
                </a:solidFill>
                <a:latin typeface="Calibri"/>
              </a:rPr>
              <a:t> </a:t>
            </a:r>
            <a:r>
              <a:rPr lang="lt-LT" sz="8000" spc="-1" dirty="0" smtClean="0">
                <a:solidFill>
                  <a:srgbClr val="000000"/>
                </a:solidFill>
                <a:latin typeface="Calibri"/>
              </a:rPr>
              <a:t>(„rūpinuosi ne savo kalba</a:t>
            </a:r>
            <a:r>
              <a:rPr lang="lt-LT" sz="8000" spc="-1" dirty="0" smtClean="0">
                <a:solidFill>
                  <a:srgbClr val="000000"/>
                </a:solidFill>
                <a:latin typeface="Calibri"/>
              </a:rPr>
              <a:t>“).</a:t>
            </a:r>
            <a:endParaRPr lang="lt-LT" sz="8000" spc="-1" dirty="0" smtClean="0">
              <a:solidFill>
                <a:srgbClr val="000000"/>
              </a:solidFill>
              <a:latin typeface="Calibri"/>
            </a:endParaRPr>
          </a:p>
          <a:p>
            <a:pPr marL="571500" indent="-571500" algn="just">
              <a:lnSpc>
                <a:spcPct val="90000"/>
              </a:lnSpc>
              <a:spcBef>
                <a:spcPts val="1001"/>
              </a:spcBef>
              <a:buFont typeface="Arial" panose="020B0604020202020204" pitchFamily="34" charset="0"/>
              <a:buChar char="•"/>
            </a:pPr>
            <a:endParaRPr lang="lt-LT" sz="8000" b="0" strike="noStrike" spc="-1" dirty="0">
              <a:solidFill>
                <a:srgbClr val="000000"/>
              </a:solidFill>
              <a:latin typeface="Calibri"/>
            </a:endParaRPr>
          </a:p>
          <a:p>
            <a:pPr marL="571500" indent="-571500" algn="just">
              <a:lnSpc>
                <a:spcPct val="90000"/>
              </a:lnSpc>
              <a:spcBef>
                <a:spcPts val="1001"/>
              </a:spcBef>
              <a:spcAft>
                <a:spcPts val="600"/>
              </a:spcAft>
              <a:buFont typeface="Arial" panose="020B0604020202020204" pitchFamily="34" charset="0"/>
              <a:buChar char="•"/>
            </a:pPr>
            <a:r>
              <a:rPr lang="lt-LT" sz="8000" b="1" dirty="0">
                <a:latin typeface="Calibri" panose="020F0502020204030204" pitchFamily="34" charset="0"/>
                <a:cs typeface="Calibri" panose="020F0502020204030204" pitchFamily="34" charset="0"/>
              </a:rPr>
              <a:t>Tarpininkavimas / </a:t>
            </a:r>
            <a:r>
              <a:rPr lang="lt-LT" sz="8000" b="1" dirty="0" err="1">
                <a:latin typeface="Calibri" panose="020F0502020204030204" pitchFamily="34" charset="0"/>
                <a:cs typeface="Calibri" panose="020F0502020204030204" pitchFamily="34" charset="0"/>
              </a:rPr>
              <a:t>mediacija</a:t>
            </a:r>
            <a:r>
              <a:rPr lang="lt-LT" sz="8000" b="1" dirty="0">
                <a:latin typeface="Calibri" panose="020F0502020204030204" pitchFamily="34" charset="0"/>
                <a:cs typeface="Calibri" panose="020F0502020204030204" pitchFamily="34" charset="0"/>
              </a:rPr>
              <a:t> – </a:t>
            </a:r>
            <a:r>
              <a:rPr lang="lt-LT" sz="8000" dirty="0">
                <a:latin typeface="Calibri" panose="020F0502020204030204" pitchFamily="34" charset="0"/>
                <a:cs typeface="Calibri" panose="020F0502020204030204" pitchFamily="34" charset="0"/>
              </a:rPr>
              <a:t>teksto</a:t>
            </a:r>
            <a:r>
              <a:rPr lang="en-US" sz="8000" dirty="0">
                <a:latin typeface="Calibri" panose="020F0502020204030204" pitchFamily="34" charset="0"/>
                <a:cs typeface="Calibri" panose="020F0502020204030204" pitchFamily="34" charset="0"/>
              </a:rPr>
              <a:t> (</a:t>
            </a:r>
            <a:r>
              <a:rPr lang="en-US" sz="8000" dirty="0" err="1">
                <a:latin typeface="Calibri" panose="020F0502020204030204" pitchFamily="34" charset="0"/>
                <a:cs typeface="Calibri" panose="020F0502020204030204" pitchFamily="34" charset="0"/>
              </a:rPr>
              <a:t>ra</a:t>
            </a:r>
            <a:r>
              <a:rPr lang="lt-LT" sz="8000" dirty="0" err="1">
                <a:latin typeface="Calibri" panose="020F0502020204030204" pitchFamily="34" charset="0"/>
                <a:cs typeface="Calibri" panose="020F0502020204030204" pitchFamily="34" charset="0"/>
              </a:rPr>
              <a:t>štu</a:t>
            </a:r>
            <a:r>
              <a:rPr lang="lt-LT" sz="8000" dirty="0">
                <a:latin typeface="Calibri" panose="020F0502020204030204" pitchFamily="34" charset="0"/>
                <a:cs typeface="Calibri" panose="020F0502020204030204" pitchFamily="34" charset="0"/>
              </a:rPr>
              <a:t>, žodžiu, </a:t>
            </a:r>
            <a:r>
              <a:rPr lang="lt-LT" sz="8000" dirty="0" err="1">
                <a:latin typeface="Calibri" panose="020F0502020204030204" pitchFamily="34" charset="0"/>
                <a:cs typeface="Calibri" panose="020F0502020204030204" pitchFamily="34" charset="0"/>
              </a:rPr>
              <a:t>video</a:t>
            </a:r>
            <a:r>
              <a:rPr lang="lt-LT" sz="8000" dirty="0">
                <a:latin typeface="Calibri" panose="020F0502020204030204" pitchFamily="34" charset="0"/>
                <a:cs typeface="Calibri" panose="020F0502020204030204" pitchFamily="34" charset="0"/>
              </a:rPr>
              <a:t>, nuotraukos ir kt.</a:t>
            </a:r>
            <a:r>
              <a:rPr lang="en-US" sz="8000" dirty="0">
                <a:latin typeface="Calibri" panose="020F0502020204030204" pitchFamily="34" charset="0"/>
                <a:cs typeface="Calibri" panose="020F0502020204030204" pitchFamily="34" charset="0"/>
              </a:rPr>
              <a:t>)</a:t>
            </a:r>
            <a:r>
              <a:rPr lang="lt-LT" sz="8000" dirty="0">
                <a:latin typeface="Calibri" panose="020F0502020204030204" pitchFamily="34" charset="0"/>
                <a:cs typeface="Calibri" panose="020F0502020204030204" pitchFamily="34" charset="0"/>
              </a:rPr>
              <a:t> </a:t>
            </a:r>
            <a:r>
              <a:rPr lang="lt-LT" sz="8000" dirty="0" smtClean="0">
                <a:latin typeface="Calibri" panose="020F0502020204030204" pitchFamily="34" charset="0"/>
                <a:cs typeface="Calibri" panose="020F0502020204030204" pitchFamily="34" charset="0"/>
              </a:rPr>
              <a:t>supratimo </a:t>
            </a:r>
            <a:r>
              <a:rPr lang="lt-LT" sz="8000" dirty="0">
                <a:latin typeface="Calibri" panose="020F0502020204030204" pitchFamily="34" charset="0"/>
                <a:cs typeface="Calibri" panose="020F0502020204030204" pitchFamily="34" charset="0"/>
              </a:rPr>
              <a:t>bei bendravimo proceso palengvinimas kitiems žmonėms, kai jie dėl kokių nors priežasčių nesupranta vienas kito ir negali bendrauti tiesiogiai.</a:t>
            </a:r>
          </a:p>
          <a:p>
            <a:pPr algn="just">
              <a:lnSpc>
                <a:spcPct val="90000"/>
              </a:lnSpc>
              <a:spcBef>
                <a:spcPts val="1001"/>
              </a:spcBef>
              <a:spcAft>
                <a:spcPts val="600"/>
              </a:spcAft>
            </a:pPr>
            <a:r>
              <a:rPr lang="lt-LT" sz="8000" i="1" dirty="0">
                <a:solidFill>
                  <a:schemeClr val="tx2"/>
                </a:solidFill>
                <a:latin typeface="Calibri" panose="020F0502020204030204" pitchFamily="34" charset="0"/>
                <a:cs typeface="Calibri" panose="020F0502020204030204" pitchFamily="34" charset="0"/>
              </a:rPr>
              <a:t>Pav.: kalba skirtingomis kalbomis / jų kalbos mokėjimo lygis yra nevienodas / per sudėtingas tekstas / žino mažiau / egzistuoja kultūriniai skirtumai</a:t>
            </a:r>
            <a:r>
              <a:rPr lang="lt-LT" sz="8000" i="1" dirty="0" smtClean="0">
                <a:solidFill>
                  <a:schemeClr val="tx2"/>
                </a:solidFill>
                <a:latin typeface="Calibri" panose="020F0502020204030204" pitchFamily="34" charset="0"/>
                <a:cs typeface="Calibri" panose="020F0502020204030204" pitchFamily="34" charset="0"/>
              </a:rPr>
              <a:t>).</a:t>
            </a:r>
          </a:p>
          <a:p>
            <a:pPr algn="just">
              <a:lnSpc>
                <a:spcPct val="90000"/>
              </a:lnSpc>
              <a:spcBef>
                <a:spcPts val="1001"/>
              </a:spcBef>
              <a:spcAft>
                <a:spcPts val="600"/>
              </a:spcAft>
            </a:pPr>
            <a:r>
              <a:rPr lang="lt-LT" sz="8000" b="1" dirty="0">
                <a:latin typeface="Calibri" panose="020F0502020204030204" pitchFamily="34" charset="0"/>
                <a:cs typeface="Calibri" panose="020F0502020204030204" pitchFamily="34" charset="0"/>
              </a:rPr>
              <a:t>Kodėl svarbu? </a:t>
            </a:r>
            <a:r>
              <a:rPr lang="lt-LT" sz="8000" dirty="0">
                <a:latin typeface="Calibri" panose="020F0502020204030204" pitchFamily="34" charset="0"/>
                <a:cs typeface="Calibri" panose="020F0502020204030204" pitchFamily="34" charset="0"/>
              </a:rPr>
              <a:t>- klasės vis daugiau </a:t>
            </a:r>
            <a:r>
              <a:rPr lang="lt-LT" sz="8000" dirty="0" err="1">
                <a:latin typeface="Calibri" panose="020F0502020204030204" pitchFamily="34" charset="0"/>
                <a:cs typeface="Calibri" panose="020F0502020204030204" pitchFamily="34" charset="0"/>
              </a:rPr>
              <a:t>daugiakultūrinės</a:t>
            </a:r>
            <a:r>
              <a:rPr lang="lt-LT" sz="8000" dirty="0">
                <a:latin typeface="Calibri" panose="020F0502020204030204" pitchFamily="34" charset="0"/>
                <a:cs typeface="Calibri" panose="020F0502020204030204" pitchFamily="34" charset="0"/>
              </a:rPr>
              <a:t>, daugiakalbės / šiuolaikinės mokymosi teorijos akcentuoja bendradarbiavimą, mokymąsi vieni su kitais ir vieni iš kitų / </a:t>
            </a:r>
            <a:r>
              <a:rPr lang="lt-LT" sz="8000" dirty="0" err="1">
                <a:latin typeface="Calibri" panose="020F0502020204030204" pitchFamily="34" charset="0"/>
                <a:cs typeface="Calibri" panose="020F0502020204030204" pitchFamily="34" charset="0"/>
              </a:rPr>
              <a:t>mediacija</a:t>
            </a:r>
            <a:r>
              <a:rPr lang="lt-LT" sz="8000" dirty="0">
                <a:latin typeface="Calibri" panose="020F0502020204030204" pitchFamily="34" charset="0"/>
                <a:cs typeface="Calibri" panose="020F0502020204030204" pitchFamily="34" charset="0"/>
              </a:rPr>
              <a:t> kyla iš sociokultūrinės, </a:t>
            </a:r>
            <a:r>
              <a:rPr lang="lt-LT" sz="8000" dirty="0" err="1">
                <a:latin typeface="Calibri" panose="020F0502020204030204" pitchFamily="34" charset="0"/>
                <a:cs typeface="Calibri" panose="020F0502020204030204" pitchFamily="34" charset="0"/>
              </a:rPr>
              <a:t>sociokonstruktyvistinių</a:t>
            </a:r>
            <a:r>
              <a:rPr lang="lt-LT" sz="8000" dirty="0">
                <a:latin typeface="Calibri" panose="020F0502020204030204" pitchFamily="34" charset="0"/>
                <a:cs typeface="Calibri" panose="020F0502020204030204" pitchFamily="34" charset="0"/>
              </a:rPr>
              <a:t> </a:t>
            </a:r>
            <a:r>
              <a:rPr lang="lt-LT" sz="8000" dirty="0" smtClean="0">
                <a:latin typeface="Calibri" panose="020F0502020204030204" pitchFamily="34" charset="0"/>
                <a:cs typeface="Calibri" panose="020F0502020204030204" pitchFamily="34" charset="0"/>
              </a:rPr>
              <a:t>teorijų / </a:t>
            </a:r>
            <a:r>
              <a:rPr lang="lt-LT" sz="8000" dirty="0" err="1" smtClean="0">
                <a:latin typeface="Calibri" panose="020F0502020204030204" pitchFamily="34" charset="0"/>
                <a:cs typeface="Calibri" panose="020F0502020204030204" pitchFamily="34" charset="0"/>
              </a:rPr>
              <a:t>Vygotskio</a:t>
            </a:r>
            <a:r>
              <a:rPr lang="lt-LT" sz="8000" dirty="0" smtClean="0">
                <a:latin typeface="Calibri" panose="020F0502020204030204" pitchFamily="34" charset="0"/>
                <a:cs typeface="Calibri" panose="020F0502020204030204" pitchFamily="34" charset="0"/>
              </a:rPr>
              <a:t> </a:t>
            </a:r>
            <a:r>
              <a:rPr lang="lt-LT" sz="8000" dirty="0">
                <a:latin typeface="Calibri" panose="020F0502020204030204" pitchFamily="34" charset="0"/>
                <a:cs typeface="Calibri" panose="020F0502020204030204" pitchFamily="34" charset="0"/>
              </a:rPr>
              <a:t>požiūris – visas mokymasis vyksta iš išorės į vidų (tu sužinai, išmoksti veikdamas kartu su kitais tam tikroje socialinėje aplinkoje ir tada </a:t>
            </a:r>
            <a:r>
              <a:rPr lang="lt-LT" sz="8000" dirty="0" err="1">
                <a:latin typeface="Calibri" panose="020F0502020204030204" pitchFamily="34" charset="0"/>
                <a:cs typeface="Calibri" panose="020F0502020204030204" pitchFamily="34" charset="0"/>
              </a:rPr>
              <a:t>internalizuoji</a:t>
            </a:r>
            <a:r>
              <a:rPr lang="lt-LT" sz="8000" dirty="0">
                <a:latin typeface="Calibri" panose="020F0502020204030204" pitchFamily="34" charset="0"/>
                <a:cs typeface="Calibri" panose="020F0502020204030204" pitchFamily="34" charset="0"/>
              </a:rPr>
              <a:t> tai kaip individas).</a:t>
            </a:r>
          </a:p>
          <a:p>
            <a:pPr algn="just">
              <a:lnSpc>
                <a:spcPct val="90000"/>
              </a:lnSpc>
              <a:spcBef>
                <a:spcPts val="1001"/>
              </a:spcBef>
              <a:spcAft>
                <a:spcPts val="600"/>
              </a:spcAft>
            </a:pPr>
            <a:endParaRPr lang="lt-LT" sz="5000" i="1" dirty="0">
              <a:latin typeface="Calibri" panose="020F0502020204030204" pitchFamily="34" charset="0"/>
              <a:cs typeface="Calibri" panose="020F0502020204030204" pitchFamily="34" charset="0"/>
            </a:endParaRPr>
          </a:p>
          <a:p>
            <a:pPr marL="571500" indent="-571500" algn="just">
              <a:lnSpc>
                <a:spcPct val="90000"/>
              </a:lnSpc>
              <a:spcBef>
                <a:spcPts val="1001"/>
              </a:spcBef>
              <a:buFont typeface="Arial" panose="020B0604020202020204" pitchFamily="34" charset="0"/>
              <a:buChar char="•"/>
            </a:pPr>
            <a:endParaRPr lang="en-US" sz="3600" b="0" strike="noStrike" spc="-1" dirty="0">
              <a:solidFill>
                <a:srgbClr val="000000"/>
              </a:solidFill>
              <a:latin typeface="Calibri"/>
            </a:endParaRPr>
          </a:p>
          <a:p>
            <a:pPr marL="360" algn="ctr">
              <a:lnSpc>
                <a:spcPct val="90000"/>
              </a:lnSpc>
              <a:spcBef>
                <a:spcPts val="1001"/>
              </a:spcBef>
              <a:buClr>
                <a:srgbClr val="000000"/>
              </a:buClr>
            </a:pPr>
            <a:r>
              <a:rPr lang="en-US" sz="1600" b="1" strike="noStrike" spc="-1" dirty="0">
                <a:solidFill>
                  <a:srgbClr val="002060"/>
                </a:solidFill>
                <a:latin typeface="Verdana"/>
                <a:ea typeface="Verdana"/>
              </a:rPr>
              <a:t>		</a:t>
            </a:r>
            <a:endParaRPr lang="en-US" sz="1600" b="0" strike="noStrike" spc="-1" dirty="0">
              <a:solidFill>
                <a:srgbClr val="000000"/>
              </a:solidFill>
              <a:latin typeface="Calibri"/>
            </a:endParaRPr>
          </a:p>
          <a:p>
            <a:pPr>
              <a:lnSpc>
                <a:spcPct val="90000"/>
              </a:lnSpc>
              <a:spcBef>
                <a:spcPts val="1001"/>
              </a:spcBef>
            </a:pPr>
            <a:endParaRPr lang="en-US" sz="1600" b="0" strike="noStrike" spc="-1" dirty="0">
              <a:solidFill>
                <a:srgbClr val="000000"/>
              </a:solidFill>
              <a:latin typeface="Calibri"/>
            </a:endParaRPr>
          </a:p>
        </p:txBody>
      </p:sp>
      <p:pic>
        <p:nvPicPr>
          <p:cNvPr id="134" name="Paveikslėlis 3"/>
          <p:cNvPicPr/>
          <p:nvPr/>
        </p:nvPicPr>
        <p:blipFill>
          <a:blip r:embed="rId2"/>
          <a:stretch/>
        </p:blipFill>
        <p:spPr>
          <a:xfrm>
            <a:off x="10246869" y="900000"/>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pic>
        <p:nvPicPr>
          <p:cNvPr id="2" name="Picture 1"/>
          <p:cNvPicPr>
            <a:picLocks noChangeAspect="1"/>
          </p:cNvPicPr>
          <p:nvPr/>
        </p:nvPicPr>
        <p:blipFill>
          <a:blip r:embed="rId3"/>
          <a:stretch>
            <a:fillRect/>
          </a:stretch>
        </p:blipFill>
        <p:spPr>
          <a:xfrm>
            <a:off x="4600456" y="774093"/>
            <a:ext cx="5012436" cy="2479929"/>
          </a:xfrm>
          <a:prstGeom prst="rect">
            <a:avLst/>
          </a:prstGeom>
        </p:spPr>
      </p:pic>
      <p:sp>
        <p:nvSpPr>
          <p:cNvPr id="3" name="Rectangle 2"/>
          <p:cNvSpPr/>
          <p:nvPr/>
        </p:nvSpPr>
        <p:spPr>
          <a:xfrm>
            <a:off x="5991804" y="3254704"/>
            <a:ext cx="3713810" cy="179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smtClean="0">
                <a:solidFill>
                  <a:schemeClr val="tx1"/>
                </a:solidFill>
              </a:rPr>
              <a:t>                             Šaltinis: </a:t>
            </a:r>
            <a:r>
              <a:rPr lang="en-US" sz="800" dirty="0" smtClean="0">
                <a:solidFill>
                  <a:schemeClr val="tx1"/>
                </a:solidFill>
              </a:rPr>
              <a:t>https</a:t>
            </a:r>
            <a:r>
              <a:rPr lang="en-US" sz="800" dirty="0">
                <a:solidFill>
                  <a:schemeClr val="tx1"/>
                </a:solidFill>
              </a:rPr>
              <a:t>://www.youtube.com/watch?v=sW430VNc0yQ</a:t>
            </a:r>
          </a:p>
        </p:txBody>
      </p:sp>
    </p:spTree>
    <p:extLst>
      <p:ext uri="{BB962C8B-B14F-4D97-AF65-F5344CB8AC3E}">
        <p14:creationId xmlns:p14="http://schemas.microsoft.com/office/powerpoint/2010/main" val="193778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174171" y="578160"/>
            <a:ext cx="11852366" cy="6206366"/>
          </a:xfrm>
          <a:prstGeom prst="rect">
            <a:avLst/>
          </a:prstGeom>
          <a:noFill/>
          <a:ln>
            <a:noFill/>
          </a:ln>
        </p:spPr>
        <p:txBody>
          <a:bodyPr>
            <a:normAutofit fontScale="92500" lnSpcReduction="10000"/>
          </a:bodyPr>
          <a:lstStyle/>
          <a:p>
            <a:pPr algn="ctr">
              <a:lnSpc>
                <a:spcPct val="90000"/>
              </a:lnSpc>
              <a:spcBef>
                <a:spcPts val="1001"/>
              </a:spcBef>
            </a:pPr>
            <a:r>
              <a:rPr lang="lt-LT" sz="4800" b="1" spc="-1" dirty="0" smtClean="0">
                <a:solidFill>
                  <a:srgbClr val="000000"/>
                </a:solidFill>
                <a:latin typeface="Calibri"/>
              </a:rPr>
              <a:t>Tarpininkavimas / </a:t>
            </a:r>
            <a:r>
              <a:rPr lang="lt-LT" sz="4800" b="1" spc="-1" dirty="0" err="1" smtClean="0">
                <a:solidFill>
                  <a:srgbClr val="000000"/>
                </a:solidFill>
                <a:latin typeface="Calibri"/>
              </a:rPr>
              <a:t>Mediacija</a:t>
            </a:r>
            <a:endParaRPr lang="lt-LT" sz="4800" b="1" spc="-1" dirty="0" smtClean="0">
              <a:solidFill>
                <a:srgbClr val="000000"/>
              </a:solidFill>
              <a:latin typeface="Calibri"/>
            </a:endParaRPr>
          </a:p>
          <a:p>
            <a:pPr algn="ctr">
              <a:lnSpc>
                <a:spcPct val="90000"/>
              </a:lnSpc>
              <a:spcBef>
                <a:spcPts val="1001"/>
              </a:spcBef>
            </a:pPr>
            <a:endParaRPr lang="lt-LT" sz="3600" b="1" spc="-1" dirty="0">
              <a:solidFill>
                <a:srgbClr val="000000"/>
              </a:solidFill>
              <a:latin typeface="Calibri"/>
            </a:endParaRPr>
          </a:p>
          <a:p>
            <a:pPr marL="457200" indent="-457200" algn="just">
              <a:lnSpc>
                <a:spcPct val="90000"/>
              </a:lnSpc>
              <a:spcBef>
                <a:spcPts val="1001"/>
              </a:spcBef>
              <a:spcAft>
                <a:spcPts val="1200"/>
              </a:spcAft>
              <a:buFont typeface="Arial" panose="020B0604020202020204" pitchFamily="34" charset="0"/>
              <a:buChar char="•"/>
            </a:pPr>
            <a:r>
              <a:rPr lang="lt-LT" sz="2900" dirty="0" smtClean="0">
                <a:latin typeface="Calibri" panose="020F0502020204030204" pitchFamily="34" charset="0"/>
                <a:cs typeface="Calibri" panose="020F0502020204030204" pitchFamily="34" charset="0"/>
              </a:rPr>
              <a:t>Teksto </a:t>
            </a:r>
            <a:r>
              <a:rPr lang="lt-LT" sz="2900" dirty="0" err="1" smtClean="0">
                <a:latin typeface="Calibri" panose="020F0502020204030204" pitchFamily="34" charset="0"/>
                <a:cs typeface="Calibri" panose="020F0502020204030204" pitchFamily="34" charset="0"/>
              </a:rPr>
              <a:t>mediacija</a:t>
            </a:r>
            <a:r>
              <a:rPr lang="lt-LT" sz="2900" dirty="0" smtClean="0">
                <a:latin typeface="Calibri" panose="020F0502020204030204" pitchFamily="34" charset="0"/>
                <a:cs typeface="Calibri" panose="020F0502020204030204" pitchFamily="34" charset="0"/>
              </a:rPr>
              <a:t> </a:t>
            </a:r>
            <a:r>
              <a:rPr lang="lt-LT" sz="2900" dirty="0" smtClean="0">
                <a:latin typeface="Calibri" panose="020F0502020204030204" pitchFamily="34" charset="0"/>
                <a:cs typeface="Calibri" panose="020F0502020204030204" pitchFamily="34" charset="0"/>
              </a:rPr>
              <a:t>– </a:t>
            </a:r>
            <a:r>
              <a:rPr lang="lt-LT" sz="2900" b="1" dirty="0" smtClean="0">
                <a:latin typeface="Calibri" panose="020F0502020204030204" pitchFamily="34" charset="0"/>
                <a:cs typeface="Calibri" panose="020F0502020204030204" pitchFamily="34" charset="0"/>
              </a:rPr>
              <a:t>jo</a:t>
            </a:r>
            <a:r>
              <a:rPr lang="lt-LT" sz="2900" b="1" dirty="0" smtClean="0">
                <a:latin typeface="Calibri" panose="020F0502020204030204" pitchFamily="34" charset="0"/>
                <a:cs typeface="Calibri" panose="020F0502020204030204" pitchFamily="34" charset="0"/>
              </a:rPr>
              <a:t> </a:t>
            </a:r>
            <a:r>
              <a:rPr lang="lt-LT" sz="2900" b="1" dirty="0" smtClean="0">
                <a:latin typeface="Calibri" panose="020F0502020204030204" pitchFamily="34" charset="0"/>
                <a:cs typeface="Calibri" panose="020F0502020204030204" pitchFamily="34" charset="0"/>
              </a:rPr>
              <a:t>perfrazavimas, interpretavimas, perteikimas kitu būdu ir </a:t>
            </a:r>
            <a:r>
              <a:rPr lang="lt-LT" sz="2900" b="1" dirty="0" smtClean="0">
                <a:latin typeface="Calibri" panose="020F0502020204030204" pitchFamily="34" charset="0"/>
                <a:cs typeface="Calibri" panose="020F0502020204030204" pitchFamily="34" charset="0"/>
              </a:rPr>
              <a:t>kt.</a:t>
            </a:r>
            <a:r>
              <a:rPr lang="lt-LT" sz="2900" dirty="0" smtClean="0">
                <a:latin typeface="Calibri" panose="020F0502020204030204" pitchFamily="34" charset="0"/>
                <a:cs typeface="Calibri" panose="020F0502020204030204" pitchFamily="34" charset="0"/>
              </a:rPr>
              <a:t>, u</a:t>
            </a:r>
            <a:r>
              <a:rPr lang="lt-LT" sz="2900" dirty="0" smtClean="0">
                <a:latin typeface="Calibri" panose="020F0502020204030204" pitchFamily="34" charset="0"/>
                <a:cs typeface="Calibri" panose="020F0502020204030204" pitchFamily="34" charset="0"/>
              </a:rPr>
              <a:t>žima </a:t>
            </a:r>
            <a:r>
              <a:rPr lang="lt-LT" sz="2900" dirty="0" smtClean="0">
                <a:latin typeface="Calibri" panose="020F0502020204030204" pitchFamily="34" charset="0"/>
                <a:cs typeface="Calibri" panose="020F0502020204030204" pitchFamily="34" charset="0"/>
              </a:rPr>
              <a:t>svarbią vietą kasdieninėje komunikacijoje.</a:t>
            </a:r>
          </a:p>
          <a:p>
            <a:pPr marL="457200" indent="-457200" algn="just">
              <a:lnSpc>
                <a:spcPct val="90000"/>
              </a:lnSpc>
              <a:spcBef>
                <a:spcPts val="1001"/>
              </a:spcBef>
              <a:spcAft>
                <a:spcPts val="1200"/>
              </a:spcAft>
              <a:buFont typeface="Arial" panose="020B0604020202020204" pitchFamily="34" charset="0"/>
              <a:buChar char="•"/>
            </a:pPr>
            <a:r>
              <a:rPr lang="lt-LT" sz="2900" b="1" dirty="0">
                <a:latin typeface="Calibri" panose="020F0502020204030204" pitchFamily="34" charset="0"/>
                <a:cs typeface="Calibri" panose="020F0502020204030204" pitchFamily="34" charset="0"/>
              </a:rPr>
              <a:t>T</a:t>
            </a:r>
            <a:r>
              <a:rPr lang="lt-LT" sz="2900" b="1" dirty="0" smtClean="0">
                <a:latin typeface="Calibri" panose="020F0502020204030204" pitchFamily="34" charset="0"/>
                <a:cs typeface="Calibri" panose="020F0502020204030204" pitchFamily="34" charset="0"/>
              </a:rPr>
              <a:t>a pačia kalba </a:t>
            </a:r>
            <a:r>
              <a:rPr lang="lt-LT" sz="2900" dirty="0" smtClean="0">
                <a:latin typeface="Calibri" panose="020F0502020204030204" pitchFamily="34" charset="0"/>
                <a:cs typeface="Calibri" panose="020F0502020204030204" pitchFamily="34" charset="0"/>
              </a:rPr>
              <a:t>(kurios mokomasi) </a:t>
            </a:r>
            <a:r>
              <a:rPr lang="lt-LT" sz="2900" b="1" dirty="0" smtClean="0">
                <a:latin typeface="Calibri" panose="020F0502020204030204" pitchFamily="34" charset="0"/>
                <a:cs typeface="Calibri" panose="020F0502020204030204" pitchFamily="34" charset="0"/>
              </a:rPr>
              <a:t>arba kita kalba </a:t>
            </a:r>
            <a:r>
              <a:rPr lang="lt-LT" sz="2900" dirty="0" smtClean="0">
                <a:latin typeface="Calibri" panose="020F0502020204030204" pitchFamily="34" charset="0"/>
                <a:cs typeface="Calibri" panose="020F0502020204030204" pitchFamily="34" charset="0"/>
              </a:rPr>
              <a:t>(net ir pasitelkiant gimtąją kalbą).</a:t>
            </a:r>
          </a:p>
          <a:p>
            <a:pPr marL="457200" indent="-457200" algn="just">
              <a:lnSpc>
                <a:spcPct val="90000"/>
              </a:lnSpc>
              <a:spcBef>
                <a:spcPts val="1001"/>
              </a:spcBef>
              <a:spcAft>
                <a:spcPts val="1200"/>
              </a:spcAft>
              <a:buFont typeface="Arial" panose="020B0604020202020204" pitchFamily="34" charset="0"/>
              <a:buChar char="•"/>
            </a:pPr>
            <a:r>
              <a:rPr lang="lt-LT" sz="2900" b="1" dirty="0" smtClean="0">
                <a:latin typeface="Calibri" panose="020F0502020204030204" pitchFamily="34" charset="0"/>
                <a:cs typeface="Calibri" panose="020F0502020204030204" pitchFamily="34" charset="0"/>
              </a:rPr>
              <a:t>Raštu </a:t>
            </a:r>
            <a:r>
              <a:rPr lang="lt-LT" sz="2900" b="1" dirty="0">
                <a:latin typeface="Calibri" panose="020F0502020204030204" pitchFamily="34" charset="0"/>
                <a:cs typeface="Calibri" panose="020F0502020204030204" pitchFamily="34" charset="0"/>
              </a:rPr>
              <a:t>ar </a:t>
            </a:r>
            <a:r>
              <a:rPr lang="lt-LT" sz="2900" b="1" dirty="0" smtClean="0">
                <a:latin typeface="Calibri" panose="020F0502020204030204" pitchFamily="34" charset="0"/>
                <a:cs typeface="Calibri" panose="020F0502020204030204" pitchFamily="34" charset="0"/>
              </a:rPr>
              <a:t>žodžiu</a:t>
            </a:r>
            <a:r>
              <a:rPr lang="lt-LT" sz="2900" dirty="0" smtClean="0">
                <a:latin typeface="Calibri" panose="020F0502020204030204" pitchFamily="34" charset="0"/>
                <a:cs typeface="Calibri" panose="020F0502020204030204" pitchFamily="34" charset="0"/>
              </a:rPr>
              <a:t>.</a:t>
            </a:r>
          </a:p>
          <a:p>
            <a:pPr marL="457200" indent="-457200">
              <a:lnSpc>
                <a:spcPct val="90000"/>
              </a:lnSpc>
              <a:spcBef>
                <a:spcPts val="1001"/>
              </a:spcBef>
              <a:spcAft>
                <a:spcPts val="1200"/>
              </a:spcAft>
              <a:buFont typeface="Arial" panose="020B0604020202020204" pitchFamily="34" charset="0"/>
              <a:buChar char="•"/>
            </a:pPr>
            <a:r>
              <a:rPr lang="lt-LT" sz="2900" dirty="0" err="1" smtClean="0">
                <a:latin typeface="Calibri" panose="020F0502020204030204" pitchFamily="34" charset="0"/>
                <a:cs typeface="Calibri" panose="020F0502020204030204" pitchFamily="34" charset="0"/>
              </a:rPr>
              <a:t>Mediacija</a:t>
            </a:r>
            <a:r>
              <a:rPr lang="lt-LT" sz="2900" dirty="0" smtClean="0">
                <a:latin typeface="Calibri" panose="020F0502020204030204" pitchFamily="34" charset="0"/>
                <a:cs typeface="Calibri" panose="020F0502020204030204" pitchFamily="34" charset="0"/>
              </a:rPr>
              <a:t> </a:t>
            </a:r>
            <a:r>
              <a:rPr lang="lt-LT" sz="2900" b="1" dirty="0" smtClean="0">
                <a:latin typeface="Calibri" panose="020F0502020204030204" pitchFamily="34" charset="0"/>
                <a:cs typeface="Calibri" panose="020F0502020204030204" pitchFamily="34" charset="0"/>
              </a:rPr>
              <a:t>apima </a:t>
            </a:r>
            <a:r>
              <a:rPr lang="lt-LT" sz="2900" b="1" dirty="0">
                <a:latin typeface="Calibri" panose="020F0502020204030204" pitchFamily="34" charset="0"/>
                <a:cs typeface="Calibri" panose="020F0502020204030204" pitchFamily="34" charset="0"/>
              </a:rPr>
              <a:t>ir recepciją, ir produkavimą, ir sąveiką</a:t>
            </a:r>
            <a:r>
              <a:rPr lang="lt-LT" sz="2900" b="1" dirty="0" smtClean="0">
                <a:latin typeface="Calibri" panose="020F0502020204030204" pitchFamily="34" charset="0"/>
                <a:cs typeface="Calibri" panose="020F0502020204030204" pitchFamily="34" charset="0"/>
              </a:rPr>
              <a:t>.</a:t>
            </a:r>
          </a:p>
          <a:p>
            <a:pPr marL="571500" indent="-571500" algn="ctr">
              <a:lnSpc>
                <a:spcPct val="90000"/>
              </a:lnSpc>
              <a:spcBef>
                <a:spcPts val="1001"/>
              </a:spcBef>
              <a:buFont typeface="Arial" panose="020B0604020202020204" pitchFamily="34" charset="0"/>
              <a:buChar char="•"/>
            </a:pPr>
            <a:endParaRPr lang="lt-LT" sz="3600" b="1" dirty="0" smtClean="0">
              <a:latin typeface="Calibri" panose="020F0502020204030204" pitchFamily="34" charset="0"/>
              <a:cs typeface="Calibri" panose="020F0502020204030204" pitchFamily="34" charset="0"/>
            </a:endParaRPr>
          </a:p>
          <a:p>
            <a:pPr algn="ctr">
              <a:lnSpc>
                <a:spcPct val="90000"/>
              </a:lnSpc>
              <a:spcBef>
                <a:spcPts val="1001"/>
              </a:spcBef>
            </a:pPr>
            <a:endParaRPr lang="lt-LT" sz="3600" dirty="0">
              <a:latin typeface="Calibri" panose="020F0502020204030204" pitchFamily="34" charset="0"/>
              <a:cs typeface="Calibri" panose="020F0502020204030204" pitchFamily="34" charset="0"/>
            </a:endParaRPr>
          </a:p>
          <a:p>
            <a:pPr algn="ctr">
              <a:lnSpc>
                <a:spcPct val="90000"/>
              </a:lnSpc>
              <a:spcBef>
                <a:spcPts val="1001"/>
              </a:spcBef>
            </a:pPr>
            <a:endParaRPr lang="en-US" sz="3600" b="0" strike="noStrike" spc="-1" dirty="0">
              <a:solidFill>
                <a:srgbClr val="000000"/>
              </a:solidFill>
              <a:latin typeface="Calibri"/>
            </a:endParaRPr>
          </a:p>
          <a:p>
            <a:pPr marL="360" algn="ctr">
              <a:lnSpc>
                <a:spcPct val="90000"/>
              </a:lnSpc>
              <a:spcBef>
                <a:spcPts val="1001"/>
              </a:spcBef>
              <a:buClr>
                <a:srgbClr val="000000"/>
              </a:buClr>
            </a:pPr>
            <a:r>
              <a:rPr lang="en-US" sz="1600" b="1" strike="noStrike" spc="-1" dirty="0">
                <a:solidFill>
                  <a:srgbClr val="002060"/>
                </a:solidFill>
                <a:latin typeface="Verdana"/>
                <a:ea typeface="Verdana"/>
              </a:rPr>
              <a:t>		</a:t>
            </a:r>
            <a:endParaRPr lang="en-US" sz="1600" b="0" strike="noStrike" spc="-1" dirty="0">
              <a:solidFill>
                <a:srgbClr val="000000"/>
              </a:solidFill>
              <a:latin typeface="Calibri"/>
            </a:endParaRPr>
          </a:p>
          <a:p>
            <a:pPr>
              <a:lnSpc>
                <a:spcPct val="90000"/>
              </a:lnSpc>
              <a:spcBef>
                <a:spcPts val="1001"/>
              </a:spcBef>
            </a:pPr>
            <a:endParaRPr lang="en-US" sz="1600" b="0" strike="noStrike" spc="-1" dirty="0">
              <a:solidFill>
                <a:srgbClr val="000000"/>
              </a:solidFill>
              <a:latin typeface="Calibri"/>
            </a:endParaRPr>
          </a:p>
        </p:txBody>
      </p:sp>
      <p:pic>
        <p:nvPicPr>
          <p:cNvPr id="134" name="Paveikslėlis 3"/>
          <p:cNvPicPr/>
          <p:nvPr/>
        </p:nvPicPr>
        <p:blipFill>
          <a:blip r:embed="rId2"/>
          <a:stretch/>
        </p:blipFill>
        <p:spPr>
          <a:xfrm>
            <a:off x="9837086" y="145577"/>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pic>
        <p:nvPicPr>
          <p:cNvPr id="2" name="Picture 1"/>
          <p:cNvPicPr>
            <a:picLocks noChangeAspect="1"/>
          </p:cNvPicPr>
          <p:nvPr/>
        </p:nvPicPr>
        <p:blipFill>
          <a:blip r:embed="rId3"/>
          <a:stretch>
            <a:fillRect/>
          </a:stretch>
        </p:blipFill>
        <p:spPr>
          <a:xfrm>
            <a:off x="3259153" y="4855092"/>
            <a:ext cx="5712333" cy="1756791"/>
          </a:xfrm>
          <a:prstGeom prst="rect">
            <a:avLst/>
          </a:prstGeom>
        </p:spPr>
      </p:pic>
      <p:sp>
        <p:nvSpPr>
          <p:cNvPr id="7" name="Rectangle 6"/>
          <p:cNvSpPr/>
          <p:nvPr/>
        </p:nvSpPr>
        <p:spPr>
          <a:xfrm>
            <a:off x="7194938" y="6611883"/>
            <a:ext cx="1776548" cy="121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900" dirty="0" smtClean="0">
                <a:solidFill>
                  <a:schemeClr val="tx1"/>
                </a:solidFill>
              </a:rPr>
              <a:t>(Europos Taryba, 2020, p. 34)</a:t>
            </a:r>
            <a:endParaRPr lang="en-US" sz="900" dirty="0">
              <a:solidFill>
                <a:schemeClr val="tx1"/>
              </a:solidFill>
            </a:endParaRPr>
          </a:p>
        </p:txBody>
      </p:sp>
    </p:spTree>
    <p:extLst>
      <p:ext uri="{BB962C8B-B14F-4D97-AF65-F5344CB8AC3E}">
        <p14:creationId xmlns:p14="http://schemas.microsoft.com/office/powerpoint/2010/main" val="376456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174171" y="578160"/>
            <a:ext cx="11852366" cy="6206366"/>
          </a:xfrm>
          <a:prstGeom prst="rect">
            <a:avLst/>
          </a:prstGeom>
          <a:noFill/>
          <a:ln>
            <a:noFill/>
          </a:ln>
        </p:spPr>
        <p:txBody>
          <a:bodyPr>
            <a:normAutofit/>
          </a:bodyPr>
          <a:lstStyle/>
          <a:p>
            <a:pPr algn="ctr">
              <a:lnSpc>
                <a:spcPct val="90000"/>
              </a:lnSpc>
              <a:spcBef>
                <a:spcPts val="1001"/>
              </a:spcBef>
            </a:pPr>
            <a:r>
              <a:rPr lang="lt-LT" sz="3600" b="1" spc="-1" dirty="0" smtClean="0">
                <a:solidFill>
                  <a:srgbClr val="000000"/>
                </a:solidFill>
                <a:latin typeface="Calibri"/>
              </a:rPr>
              <a:t>Tarpininkavimas / </a:t>
            </a:r>
            <a:r>
              <a:rPr lang="lt-LT" sz="3600" b="1" spc="-1" dirty="0" err="1" smtClean="0">
                <a:solidFill>
                  <a:srgbClr val="000000"/>
                </a:solidFill>
                <a:latin typeface="Calibri"/>
              </a:rPr>
              <a:t>Mediacija</a:t>
            </a:r>
            <a:r>
              <a:rPr lang="lt-LT" sz="3600" b="1" spc="-1" dirty="0" smtClean="0">
                <a:solidFill>
                  <a:srgbClr val="000000"/>
                </a:solidFill>
                <a:latin typeface="Calibri"/>
              </a:rPr>
              <a:t> </a:t>
            </a:r>
          </a:p>
          <a:p>
            <a:pPr algn="ctr">
              <a:lnSpc>
                <a:spcPct val="90000"/>
              </a:lnSpc>
              <a:spcBef>
                <a:spcPts val="1001"/>
              </a:spcBef>
            </a:pPr>
            <a:endParaRPr lang="lt-LT" sz="3600" b="1" strike="noStrike" spc="-1" dirty="0">
              <a:solidFill>
                <a:srgbClr val="000000"/>
              </a:solidFill>
              <a:latin typeface="Calibri"/>
              <a:ea typeface="Verdana"/>
            </a:endParaRPr>
          </a:p>
          <a:p>
            <a:pPr marL="571500" indent="-571500">
              <a:lnSpc>
                <a:spcPct val="90000"/>
              </a:lnSpc>
              <a:spcBef>
                <a:spcPts val="1001"/>
              </a:spcBef>
              <a:buFont typeface="Arial" panose="020B0604020202020204" pitchFamily="34" charset="0"/>
              <a:buChar char="•"/>
            </a:pPr>
            <a:r>
              <a:rPr lang="lt-LT" sz="2000" b="1" u="sng" dirty="0" smtClean="0">
                <a:latin typeface="Calibri" panose="020F0502020204030204" pitchFamily="34" charset="0"/>
                <a:cs typeface="Calibri" panose="020F0502020204030204" pitchFamily="34" charset="0"/>
              </a:rPr>
              <a:t>Teksto </a:t>
            </a:r>
            <a:r>
              <a:rPr lang="lt-LT" sz="2000" b="1" u="sng" dirty="0">
                <a:latin typeface="Calibri" panose="020F0502020204030204" pitchFamily="34" charset="0"/>
                <a:cs typeface="Calibri" panose="020F0502020204030204" pitchFamily="34" charset="0"/>
              </a:rPr>
              <a:t>(sakytinio, rašytinio, grafinio, vaizdinio ir kt.) </a:t>
            </a:r>
            <a:r>
              <a:rPr lang="lt-LT" sz="2000" b="1" u="sng" dirty="0" err="1">
                <a:latin typeface="Calibri" panose="020F0502020204030204" pitchFamily="34" charset="0"/>
                <a:cs typeface="Calibri" panose="020F0502020204030204" pitchFamily="34" charset="0"/>
              </a:rPr>
              <a:t>mediacija</a:t>
            </a:r>
            <a:r>
              <a:rPr lang="lt-LT" sz="2000" b="1" u="sng" dirty="0">
                <a:latin typeface="Calibri" panose="020F0502020204030204" pitchFamily="34" charset="0"/>
                <a:cs typeface="Calibri" panose="020F0502020204030204" pitchFamily="34" charset="0"/>
              </a:rPr>
              <a:t> </a:t>
            </a:r>
            <a:endParaRPr lang="lt-LT" sz="2000" b="1" u="sng" dirty="0" smtClean="0">
              <a:latin typeface="Calibri" panose="020F0502020204030204" pitchFamily="34" charset="0"/>
              <a:cs typeface="Calibri" panose="020F0502020204030204" pitchFamily="34" charset="0"/>
            </a:endParaRPr>
          </a:p>
          <a:p>
            <a:pPr algn="just">
              <a:lnSpc>
                <a:spcPct val="90000"/>
              </a:lnSpc>
              <a:spcBef>
                <a:spcPts val="1001"/>
              </a:spcBef>
            </a:pPr>
            <a:r>
              <a:rPr lang="lt-LT" sz="1600" dirty="0" smtClean="0">
                <a:latin typeface="Calibri" panose="020F0502020204030204" pitchFamily="34" charset="0"/>
                <a:cs typeface="Calibri" panose="020F0502020204030204" pitchFamily="34" charset="0"/>
              </a:rPr>
              <a:t>Tikslinės / konkrečios </a:t>
            </a:r>
            <a:r>
              <a:rPr lang="lt-LT" sz="1600" dirty="0">
                <a:latin typeface="Calibri" panose="020F0502020204030204" pitchFamily="34" charset="0"/>
                <a:cs typeface="Calibri" panose="020F0502020204030204" pitchFamily="34" charset="0"/>
              </a:rPr>
              <a:t>informacijos atranka ir jos </a:t>
            </a:r>
            <a:r>
              <a:rPr lang="lt-LT" sz="1600" dirty="0" smtClean="0">
                <a:latin typeface="Calibri" panose="020F0502020204030204" pitchFamily="34" charset="0"/>
                <a:cs typeface="Calibri" panose="020F0502020204030204" pitchFamily="34" charset="0"/>
              </a:rPr>
              <a:t>perteikimas / Grafikuose </a:t>
            </a:r>
            <a:r>
              <a:rPr lang="lt-LT" sz="1600" dirty="0">
                <a:latin typeface="Calibri" panose="020F0502020204030204" pitchFamily="34" charset="0"/>
                <a:cs typeface="Calibri" panose="020F0502020204030204" pitchFamily="34" charset="0"/>
              </a:rPr>
              <a:t>pateiktų duomenų </a:t>
            </a:r>
            <a:r>
              <a:rPr lang="lt-LT" sz="1600" dirty="0" smtClean="0">
                <a:latin typeface="Calibri" panose="020F0502020204030204" pitchFamily="34" charset="0"/>
                <a:cs typeface="Calibri" panose="020F0502020204030204" pitchFamily="34" charset="0"/>
              </a:rPr>
              <a:t>paaiškinimas / </a:t>
            </a:r>
            <a:r>
              <a:rPr lang="lt-LT" sz="1600" dirty="0">
                <a:latin typeface="Calibri" panose="020F0502020204030204" pitchFamily="34" charset="0"/>
                <a:cs typeface="Calibri" panose="020F0502020204030204" pitchFamily="34" charset="0"/>
              </a:rPr>
              <a:t>Detalus teksto analizavimas ir apdorojimas (pav., </a:t>
            </a:r>
            <a:r>
              <a:rPr lang="lt-LT" sz="1600" dirty="0" smtClean="0">
                <a:latin typeface="Calibri" panose="020F0502020204030204" pitchFamily="34" charset="0"/>
                <a:cs typeface="Calibri" panose="020F0502020204030204" pitchFamily="34" charset="0"/>
              </a:rPr>
              <a:t>santrauka)</a:t>
            </a:r>
            <a:r>
              <a:rPr lang="lt-LT" sz="1600" b="1" spc="-1" dirty="0">
                <a:latin typeface="Calibri" panose="020F0502020204030204" pitchFamily="34" charset="0"/>
                <a:ea typeface="Verdana"/>
                <a:cs typeface="Calibri" panose="020F0502020204030204" pitchFamily="34" charset="0"/>
              </a:rPr>
              <a:t> </a:t>
            </a:r>
            <a:r>
              <a:rPr lang="lt-LT" sz="1600" spc="-1" dirty="0" smtClean="0">
                <a:latin typeface="Calibri" panose="020F0502020204030204" pitchFamily="34" charset="0"/>
                <a:ea typeface="Verdana"/>
                <a:cs typeface="Calibri" panose="020F0502020204030204" pitchFamily="34" charset="0"/>
              </a:rPr>
              <a:t>/</a:t>
            </a:r>
            <a:r>
              <a:rPr lang="lt-LT" sz="1600" b="1" spc="-1" dirty="0" smtClean="0">
                <a:latin typeface="Calibri" panose="020F0502020204030204" pitchFamily="34" charset="0"/>
                <a:ea typeface="Verdana"/>
                <a:cs typeface="Calibri" panose="020F0502020204030204" pitchFamily="34" charset="0"/>
              </a:rPr>
              <a:t> </a:t>
            </a:r>
            <a:r>
              <a:rPr lang="lt-LT" sz="1600" dirty="0" smtClean="0">
                <a:latin typeface="Calibri" panose="020F0502020204030204" pitchFamily="34" charset="0"/>
                <a:cs typeface="Calibri" panose="020F0502020204030204" pitchFamily="34" charset="0"/>
              </a:rPr>
              <a:t>Rašytinio </a:t>
            </a:r>
            <a:r>
              <a:rPr lang="lt-LT" sz="1600" dirty="0">
                <a:latin typeface="Calibri" panose="020F0502020204030204" pitchFamily="34" charset="0"/>
                <a:cs typeface="Calibri" panose="020F0502020204030204" pitchFamily="34" charset="0"/>
              </a:rPr>
              <a:t>teksto </a:t>
            </a:r>
            <a:r>
              <a:rPr lang="lt-LT" sz="1600" dirty="0" smtClean="0">
                <a:latin typeface="Calibri" panose="020F0502020204030204" pitchFamily="34" charset="0"/>
                <a:cs typeface="Calibri" panose="020F0502020204030204" pitchFamily="34" charset="0"/>
              </a:rPr>
              <a:t>vertimas / Pranešimų</a:t>
            </a:r>
            <a:r>
              <a:rPr lang="lt-LT" sz="1600" dirty="0">
                <a:latin typeface="Calibri" panose="020F0502020204030204" pitchFamily="34" charset="0"/>
                <a:cs typeface="Calibri" panose="020F0502020204030204" pitchFamily="34" charset="0"/>
              </a:rPr>
              <a:t>, paskaitų, susitikimų ir pan. </a:t>
            </a:r>
            <a:r>
              <a:rPr lang="lt-LT" sz="1600" dirty="0" smtClean="0">
                <a:latin typeface="Calibri" panose="020F0502020204030204" pitchFamily="34" charset="0"/>
                <a:cs typeface="Calibri" panose="020F0502020204030204" pitchFamily="34" charset="0"/>
              </a:rPr>
              <a:t>konspektavimas</a:t>
            </a:r>
            <a:r>
              <a:rPr lang="lt-LT" sz="1600" b="1"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 Reakcija </a:t>
            </a:r>
            <a:r>
              <a:rPr lang="lt-LT" sz="1600" dirty="0">
                <a:latin typeface="Calibri" panose="020F0502020204030204" pitchFamily="34" charset="0"/>
                <a:cs typeface="Calibri" panose="020F0502020204030204" pitchFamily="34" charset="0"/>
              </a:rPr>
              <a:t>į kūrybinį </a:t>
            </a:r>
            <a:r>
              <a:rPr lang="lt-LT" sz="1600" dirty="0" smtClean="0">
                <a:latin typeface="Calibri" panose="020F0502020204030204" pitchFamily="34" charset="0"/>
                <a:cs typeface="Calibri" panose="020F0502020204030204" pitchFamily="34" charset="0"/>
              </a:rPr>
              <a:t>tekstą / Kūrybinių </a:t>
            </a:r>
            <a:r>
              <a:rPr lang="lt-LT" sz="1600" dirty="0">
                <a:latin typeface="Calibri" panose="020F0502020204030204" pitchFamily="34" charset="0"/>
                <a:cs typeface="Calibri" panose="020F0502020204030204" pitchFamily="34" charset="0"/>
              </a:rPr>
              <a:t>tekstų analizavimas ir vertinimas (įskaitant grožinę literatūrą</a:t>
            </a:r>
            <a:r>
              <a:rPr lang="lt-LT" sz="1600" dirty="0" smtClean="0">
                <a:latin typeface="Calibri" panose="020F0502020204030204" pitchFamily="34" charset="0"/>
                <a:cs typeface="Calibri" panose="020F0502020204030204" pitchFamily="34" charset="0"/>
              </a:rPr>
              <a:t>).</a:t>
            </a:r>
            <a:endParaRPr lang="lt-LT" sz="1600" b="1" spc="-1" dirty="0" smtClean="0">
              <a:latin typeface="Calibri" panose="020F0502020204030204" pitchFamily="34" charset="0"/>
              <a:ea typeface="Verdana"/>
              <a:cs typeface="Calibri" panose="020F0502020204030204" pitchFamily="34" charset="0"/>
            </a:endParaRPr>
          </a:p>
          <a:p>
            <a:pPr marL="571500" indent="-571500" algn="just">
              <a:lnSpc>
                <a:spcPct val="90000"/>
              </a:lnSpc>
              <a:spcBef>
                <a:spcPts val="1001"/>
              </a:spcBef>
              <a:buFont typeface="Arial" panose="020B0604020202020204" pitchFamily="34" charset="0"/>
              <a:buChar char="•"/>
            </a:pPr>
            <a:r>
              <a:rPr lang="lt-LT" sz="2000" b="1" u="sng" dirty="0" smtClean="0">
                <a:latin typeface="Calibri" panose="020F0502020204030204" pitchFamily="34" charset="0"/>
                <a:cs typeface="Calibri" panose="020F0502020204030204" pitchFamily="34" charset="0"/>
              </a:rPr>
              <a:t>Bendradarbiavimas </a:t>
            </a:r>
            <a:r>
              <a:rPr lang="lt-LT" sz="2000" b="1" u="sng" dirty="0">
                <a:latin typeface="Calibri" panose="020F0502020204030204" pitchFamily="34" charset="0"/>
                <a:cs typeface="Calibri" panose="020F0502020204030204" pitchFamily="34" charset="0"/>
              </a:rPr>
              <a:t>grupėje ar jai vadovavimas kuriant naujas idėjas ir bendrą </a:t>
            </a:r>
            <a:r>
              <a:rPr lang="lt-LT" sz="2000" b="1" u="sng" dirty="0" smtClean="0">
                <a:latin typeface="Calibri" panose="020F0502020204030204" pitchFamily="34" charset="0"/>
                <a:cs typeface="Calibri" panose="020F0502020204030204" pitchFamily="34" charset="0"/>
              </a:rPr>
              <a:t>supratimą </a:t>
            </a:r>
          </a:p>
          <a:p>
            <a:pPr algn="just">
              <a:lnSpc>
                <a:spcPct val="90000"/>
              </a:lnSpc>
              <a:spcBef>
                <a:spcPts val="1001"/>
              </a:spcBef>
            </a:pPr>
            <a:r>
              <a:rPr lang="lt-LT" sz="1600" dirty="0" smtClean="0">
                <a:latin typeface="Calibri" panose="020F0502020204030204" pitchFamily="34" charset="0"/>
                <a:cs typeface="Calibri" panose="020F0502020204030204" pitchFamily="34" charset="0"/>
              </a:rPr>
              <a:t>Bendradarbiavimas </a:t>
            </a:r>
            <a:r>
              <a:rPr lang="lt-LT" sz="1600" dirty="0">
                <a:latin typeface="Calibri" panose="020F0502020204030204" pitchFamily="34" charset="0"/>
                <a:cs typeface="Calibri" panose="020F0502020204030204" pitchFamily="34" charset="0"/>
              </a:rPr>
              <a:t>siekiant sukurti pozityvią </a:t>
            </a:r>
            <a:r>
              <a:rPr lang="lt-LT" sz="1600" dirty="0" smtClean="0">
                <a:latin typeface="Calibri" panose="020F0502020204030204" pitchFamily="34" charset="0"/>
                <a:cs typeface="Calibri" panose="020F0502020204030204" pitchFamily="34" charset="0"/>
              </a:rPr>
              <a:t>atmosferą / Bendradarbiavimas </a:t>
            </a:r>
            <a:r>
              <a:rPr lang="lt-LT" sz="1600" dirty="0">
                <a:latin typeface="Calibri" panose="020F0502020204030204" pitchFamily="34" charset="0"/>
                <a:cs typeface="Calibri" panose="020F0502020204030204" pitchFamily="34" charset="0"/>
              </a:rPr>
              <a:t>kuriant naujas idėjas ir bendrą </a:t>
            </a:r>
            <a:r>
              <a:rPr lang="lt-LT" sz="1600" dirty="0" smtClean="0">
                <a:latin typeface="Calibri" panose="020F0502020204030204" pitchFamily="34" charset="0"/>
                <a:cs typeface="Calibri" panose="020F0502020204030204" pitchFamily="34" charset="0"/>
              </a:rPr>
              <a:t>supratimą </a:t>
            </a:r>
            <a:r>
              <a:rPr lang="lt-LT" sz="1600" spc="-1" dirty="0" smtClean="0">
                <a:latin typeface="Calibri" panose="020F0502020204030204" pitchFamily="34" charset="0"/>
                <a:ea typeface="Verdana"/>
                <a:cs typeface="Calibri" panose="020F0502020204030204" pitchFamily="34" charset="0"/>
              </a:rPr>
              <a:t>/</a:t>
            </a:r>
            <a:r>
              <a:rPr lang="lt-LT" sz="1600" b="1" spc="-1" dirty="0" smtClean="0">
                <a:latin typeface="Calibri" panose="020F0502020204030204" pitchFamily="34" charset="0"/>
                <a:ea typeface="Verdana"/>
                <a:cs typeface="Calibri" panose="020F0502020204030204" pitchFamily="34" charset="0"/>
              </a:rPr>
              <a:t> </a:t>
            </a:r>
            <a:r>
              <a:rPr lang="lt-LT" sz="1600" dirty="0" smtClean="0">
                <a:latin typeface="Calibri" panose="020F0502020204030204" pitchFamily="34" charset="0"/>
                <a:cs typeface="Calibri" panose="020F0502020204030204" pitchFamily="34" charset="0"/>
              </a:rPr>
              <a:t>Sąveikos </a:t>
            </a:r>
            <a:r>
              <a:rPr lang="lt-LT" sz="1600" dirty="0">
                <a:latin typeface="Calibri" panose="020F0502020204030204" pitchFamily="34" charset="0"/>
                <a:cs typeface="Calibri" panose="020F0502020204030204" pitchFamily="34" charset="0"/>
              </a:rPr>
              <a:t>/ bendravimo </a:t>
            </a:r>
            <a:r>
              <a:rPr lang="lt-LT" sz="1600" dirty="0" smtClean="0">
                <a:latin typeface="Calibri" panose="020F0502020204030204" pitchFamily="34" charset="0"/>
                <a:cs typeface="Calibri" panose="020F0502020204030204" pitchFamily="34" charset="0"/>
              </a:rPr>
              <a:t>valdymas / Konceptualaus </a:t>
            </a:r>
            <a:r>
              <a:rPr lang="lt-LT" sz="1600" dirty="0">
                <a:latin typeface="Calibri" panose="020F0502020204030204" pitchFamily="34" charset="0"/>
                <a:cs typeface="Calibri" panose="020F0502020204030204" pitchFamily="34" charset="0"/>
              </a:rPr>
              <a:t>pokalbio </a:t>
            </a:r>
            <a:r>
              <a:rPr lang="lt-LT" sz="1600" dirty="0" smtClean="0">
                <a:latin typeface="Calibri" panose="020F0502020204030204" pitchFamily="34" charset="0"/>
                <a:cs typeface="Calibri" panose="020F0502020204030204" pitchFamily="34" charset="0"/>
              </a:rPr>
              <a:t>skatinimas.</a:t>
            </a:r>
            <a:endParaRPr lang="lt-LT" sz="1600" b="1" spc="-1" dirty="0" smtClean="0">
              <a:latin typeface="Calibri" panose="020F0502020204030204" pitchFamily="34" charset="0"/>
              <a:ea typeface="Verdana"/>
              <a:cs typeface="Calibri" panose="020F0502020204030204" pitchFamily="34" charset="0"/>
            </a:endParaRPr>
          </a:p>
          <a:p>
            <a:pPr marL="571500" indent="-571500">
              <a:lnSpc>
                <a:spcPct val="90000"/>
              </a:lnSpc>
              <a:spcBef>
                <a:spcPts val="1001"/>
              </a:spcBef>
              <a:buFont typeface="Arial" panose="020B0604020202020204" pitchFamily="34" charset="0"/>
              <a:buChar char="•"/>
            </a:pPr>
            <a:r>
              <a:rPr lang="en-US" sz="2000" b="1" u="sng" dirty="0" err="1">
                <a:latin typeface="Calibri" panose="020F0502020204030204" pitchFamily="34" charset="0"/>
                <a:cs typeface="Calibri" panose="020F0502020204030204" pitchFamily="34" charset="0"/>
              </a:rPr>
              <a:t>Bendravimo</a:t>
            </a:r>
            <a:r>
              <a:rPr lang="en-US" sz="2000" b="1" u="sng" dirty="0">
                <a:latin typeface="Calibri" panose="020F0502020204030204" pitchFamily="34" charset="0"/>
                <a:cs typeface="Calibri" panose="020F0502020204030204" pitchFamily="34" charset="0"/>
              </a:rPr>
              <a:t> </a:t>
            </a:r>
            <a:r>
              <a:rPr lang="en-US" sz="2000" b="1" u="sng" dirty="0" err="1">
                <a:latin typeface="Calibri" panose="020F0502020204030204" pitchFamily="34" charset="0"/>
                <a:cs typeface="Calibri" panose="020F0502020204030204" pitchFamily="34" charset="0"/>
              </a:rPr>
              <a:t>proceso</a:t>
            </a:r>
            <a:r>
              <a:rPr lang="en-US" sz="2000" b="1" u="sng" dirty="0">
                <a:latin typeface="Calibri" panose="020F0502020204030204" pitchFamily="34" charset="0"/>
                <a:cs typeface="Calibri" panose="020F0502020204030204" pitchFamily="34" charset="0"/>
              </a:rPr>
              <a:t> </a:t>
            </a:r>
            <a:r>
              <a:rPr lang="en-US" sz="2000" b="1" u="sng" dirty="0" err="1" smtClean="0">
                <a:latin typeface="Calibri" panose="020F0502020204030204" pitchFamily="34" charset="0"/>
                <a:cs typeface="Calibri" panose="020F0502020204030204" pitchFamily="34" charset="0"/>
              </a:rPr>
              <a:t>mediacija</a:t>
            </a:r>
            <a:r>
              <a:rPr lang="lt-LT" sz="2000" b="1" u="sng" dirty="0" smtClean="0">
                <a:latin typeface="Calibri" panose="020F0502020204030204" pitchFamily="34" charset="0"/>
                <a:cs typeface="Calibri" panose="020F0502020204030204" pitchFamily="34" charset="0"/>
              </a:rPr>
              <a:t> </a:t>
            </a:r>
          </a:p>
          <a:p>
            <a:pPr algn="just">
              <a:lnSpc>
                <a:spcPct val="90000"/>
              </a:lnSpc>
              <a:spcBef>
                <a:spcPts val="1001"/>
              </a:spcBef>
            </a:pPr>
            <a:r>
              <a:rPr lang="lt-LT" sz="1600" dirty="0" smtClean="0">
                <a:latin typeface="Calibri" panose="020F0502020204030204" pitchFamily="34" charset="0"/>
                <a:cs typeface="Calibri" panose="020F0502020204030204" pitchFamily="34" charset="0"/>
              </a:rPr>
              <a:t>Bendravimas </a:t>
            </a:r>
            <a:r>
              <a:rPr lang="lt-LT" sz="1600" dirty="0" err="1">
                <a:latin typeface="Calibri" panose="020F0502020204030204" pitchFamily="34" charset="0"/>
                <a:cs typeface="Calibri" panose="020F0502020204030204" pitchFamily="34" charset="0"/>
              </a:rPr>
              <a:t>daugiakultūrinėje</a:t>
            </a:r>
            <a:r>
              <a:rPr lang="lt-LT" sz="1600"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aplinkoje / </a:t>
            </a:r>
            <a:r>
              <a:rPr lang="lt-LT" sz="1600" dirty="0">
                <a:latin typeface="Calibri" panose="020F0502020204030204" pitchFamily="34" charset="0"/>
                <a:cs typeface="Calibri" panose="020F0502020204030204" pitchFamily="34" charset="0"/>
              </a:rPr>
              <a:t>N</a:t>
            </a:r>
            <a:r>
              <a:rPr lang="lt-LT" sz="1600" dirty="0" smtClean="0">
                <a:latin typeface="Calibri" panose="020F0502020204030204" pitchFamily="34" charset="0"/>
                <a:cs typeface="Calibri" panose="020F0502020204030204" pitchFamily="34" charset="0"/>
              </a:rPr>
              <a:t>eformalioje </a:t>
            </a:r>
            <a:r>
              <a:rPr lang="lt-LT" sz="1600" dirty="0">
                <a:latin typeface="Calibri" panose="020F0502020204030204" pitchFamily="34" charset="0"/>
                <a:cs typeface="Calibri" panose="020F0502020204030204" pitchFamily="34" charset="0"/>
              </a:rPr>
              <a:t>aplinkoje (su draugais ar </a:t>
            </a:r>
            <a:r>
              <a:rPr lang="lt-LT" sz="1600" dirty="0" smtClean="0">
                <a:latin typeface="Calibri" panose="020F0502020204030204" pitchFamily="34" charset="0"/>
                <a:cs typeface="Calibri" panose="020F0502020204030204" pitchFamily="34" charset="0"/>
              </a:rPr>
              <a:t>kolegomis)</a:t>
            </a:r>
            <a:r>
              <a:rPr lang="lt-LT" sz="1600"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 Probleminėse situacijose </a:t>
            </a:r>
            <a:r>
              <a:rPr lang="lt-LT" sz="1600" dirty="0">
                <a:latin typeface="Calibri" panose="020F0502020204030204" pitchFamily="34" charset="0"/>
                <a:cs typeface="Calibri" panose="020F0502020204030204" pitchFamily="34" charset="0"/>
              </a:rPr>
              <a:t>ar esant </a:t>
            </a:r>
            <a:r>
              <a:rPr lang="lt-LT" sz="1600" dirty="0" smtClean="0">
                <a:latin typeface="Calibri" panose="020F0502020204030204" pitchFamily="34" charset="0"/>
                <a:cs typeface="Calibri" panose="020F0502020204030204" pitchFamily="34" charset="0"/>
              </a:rPr>
              <a:t>nesutarimams.</a:t>
            </a:r>
            <a:endParaRPr lang="lt-LT" sz="1600" b="1" dirty="0" smtClean="0">
              <a:latin typeface="Calibri" panose="020F0502020204030204" pitchFamily="34" charset="0"/>
              <a:cs typeface="Calibri" panose="020F0502020204030204" pitchFamily="34" charset="0"/>
            </a:endParaRPr>
          </a:p>
          <a:p>
            <a:pPr marL="571500" indent="-571500">
              <a:lnSpc>
                <a:spcPct val="90000"/>
              </a:lnSpc>
              <a:spcBef>
                <a:spcPts val="1001"/>
              </a:spcBef>
              <a:buFont typeface="Arial" panose="020B0604020202020204" pitchFamily="34" charset="0"/>
              <a:buChar char="•"/>
            </a:pPr>
            <a:r>
              <a:rPr lang="lt-LT" sz="2000" b="1" u="sng" dirty="0" smtClean="0">
                <a:latin typeface="Calibri" panose="020F0502020204030204" pitchFamily="34" charset="0"/>
                <a:cs typeface="Calibri" panose="020F0502020204030204" pitchFamily="34" charset="0"/>
              </a:rPr>
              <a:t>Tarpininkavimo </a:t>
            </a:r>
            <a:r>
              <a:rPr lang="lt-LT" sz="2000" b="1" u="sng" dirty="0">
                <a:latin typeface="Calibri" panose="020F0502020204030204" pitchFamily="34" charset="0"/>
                <a:cs typeface="Calibri" panose="020F0502020204030204" pitchFamily="34" charset="0"/>
              </a:rPr>
              <a:t>/ </a:t>
            </a:r>
            <a:r>
              <a:rPr lang="lt-LT" sz="2000" b="1" u="sng" dirty="0" err="1">
                <a:latin typeface="Calibri" panose="020F0502020204030204" pitchFamily="34" charset="0"/>
                <a:cs typeface="Calibri" panose="020F0502020204030204" pitchFamily="34" charset="0"/>
              </a:rPr>
              <a:t>Mediacijos</a:t>
            </a:r>
            <a:r>
              <a:rPr lang="lt-LT" sz="2000" b="1" u="sng" dirty="0">
                <a:latin typeface="Calibri" panose="020F0502020204030204" pitchFamily="34" charset="0"/>
                <a:cs typeface="Calibri" panose="020F0502020204030204" pitchFamily="34" charset="0"/>
              </a:rPr>
              <a:t> </a:t>
            </a:r>
            <a:r>
              <a:rPr lang="lt-LT" sz="2000" b="1" u="sng" dirty="0" smtClean="0">
                <a:latin typeface="Calibri" panose="020F0502020204030204" pitchFamily="34" charset="0"/>
                <a:cs typeface="Calibri" panose="020F0502020204030204" pitchFamily="34" charset="0"/>
              </a:rPr>
              <a:t>strategijos</a:t>
            </a:r>
          </a:p>
          <a:p>
            <a:pPr algn="just">
              <a:lnSpc>
                <a:spcPct val="90000"/>
              </a:lnSpc>
              <a:spcBef>
                <a:spcPts val="1001"/>
              </a:spcBef>
            </a:pPr>
            <a:r>
              <a:rPr lang="lt-LT" sz="1600" b="1" dirty="0" smtClean="0">
                <a:latin typeface="Calibri" panose="020F0502020204030204" pitchFamily="34" charset="0"/>
                <a:cs typeface="Calibri" panose="020F0502020204030204" pitchFamily="34" charset="0"/>
              </a:rPr>
              <a:t>Naujų </a:t>
            </a:r>
            <a:r>
              <a:rPr lang="lt-LT" sz="1600" b="1" dirty="0" smtClean="0">
                <a:latin typeface="Calibri" panose="020F0502020204030204" pitchFamily="34" charset="0"/>
                <a:cs typeface="Calibri" panose="020F0502020204030204" pitchFamily="34" charset="0"/>
              </a:rPr>
              <a:t>idėjų</a:t>
            </a:r>
            <a:r>
              <a:rPr lang="lt-LT" sz="1600" b="1" dirty="0" smtClean="0">
                <a:latin typeface="Calibri" panose="020F0502020204030204" pitchFamily="34" charset="0"/>
                <a:cs typeface="Calibri" panose="020F0502020204030204" pitchFamily="34" charset="0"/>
              </a:rPr>
              <a:t> </a:t>
            </a:r>
            <a:r>
              <a:rPr lang="lt-LT" sz="1600" b="1" dirty="0" smtClean="0">
                <a:latin typeface="Calibri" panose="020F0502020204030204" pitchFamily="34" charset="0"/>
                <a:cs typeface="Calibri" panose="020F0502020204030204" pitchFamily="34" charset="0"/>
              </a:rPr>
              <a:t>paaiškinimo: </a:t>
            </a:r>
            <a:r>
              <a:rPr lang="lt-LT" sz="1600" dirty="0" smtClean="0">
                <a:latin typeface="Calibri" panose="020F0502020204030204" pitchFamily="34" charset="0"/>
                <a:cs typeface="Calibri" panose="020F0502020204030204" pitchFamily="34" charset="0"/>
              </a:rPr>
              <a:t>Susiejimas </a:t>
            </a:r>
            <a:r>
              <a:rPr lang="lt-LT" sz="1600" dirty="0">
                <a:latin typeface="Calibri" panose="020F0502020204030204" pitchFamily="34" charset="0"/>
                <a:cs typeface="Calibri" panose="020F0502020204030204" pitchFamily="34" charset="0"/>
              </a:rPr>
              <a:t>su jau turimomis žiniomis (jų aktyvavimas, ryšių parodymas, pavyzdžių pateikimas</a:t>
            </a:r>
            <a:r>
              <a:rPr lang="lt-LT" sz="1600" dirty="0" smtClean="0">
                <a:latin typeface="Calibri" panose="020F0502020204030204" pitchFamily="34" charset="0"/>
                <a:cs typeface="Calibri" panose="020F0502020204030204" pitchFamily="34" charset="0"/>
              </a:rPr>
              <a:t>)</a:t>
            </a:r>
            <a:r>
              <a:rPr lang="lt-LT" sz="1600"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 Kalbos </a:t>
            </a:r>
            <a:r>
              <a:rPr lang="lt-LT" sz="1600" dirty="0">
                <a:latin typeface="Calibri" panose="020F0502020204030204" pitchFamily="34" charset="0"/>
                <a:cs typeface="Calibri" panose="020F0502020204030204" pitchFamily="34" charset="0"/>
              </a:rPr>
              <a:t>adaptavimas (perfrazavimas, pateikimo variantų kaitaliojimas, techninės terminologijos paaiškinimas</a:t>
            </a:r>
            <a:r>
              <a:rPr lang="lt-LT" sz="1600" dirty="0" smtClean="0">
                <a:latin typeface="Calibri" panose="020F0502020204030204" pitchFamily="34" charset="0"/>
                <a:cs typeface="Calibri" panose="020F0502020204030204" pitchFamily="34" charset="0"/>
              </a:rPr>
              <a:t>)</a:t>
            </a:r>
            <a:r>
              <a:rPr lang="lt-LT" sz="1600"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 Sudėtingos </a:t>
            </a:r>
            <a:r>
              <a:rPr lang="lt-LT" sz="1600" dirty="0">
                <a:latin typeface="Calibri" panose="020F0502020204030204" pitchFamily="34" charset="0"/>
                <a:cs typeface="Calibri" panose="020F0502020204030204" pitchFamily="34" charset="0"/>
              </a:rPr>
              <a:t>informacijos suskirstymas (į žingsnius, punktus, pagrindinius dalykus</a:t>
            </a:r>
            <a:r>
              <a:rPr lang="lt-LT" sz="1600" dirty="0" smtClean="0">
                <a:latin typeface="Calibri" panose="020F0502020204030204" pitchFamily="34" charset="0"/>
                <a:cs typeface="Calibri" panose="020F0502020204030204" pitchFamily="34" charset="0"/>
              </a:rPr>
              <a:t>).</a:t>
            </a:r>
          </a:p>
          <a:p>
            <a:pPr algn="just">
              <a:lnSpc>
                <a:spcPct val="90000"/>
              </a:lnSpc>
              <a:spcBef>
                <a:spcPts val="1001"/>
              </a:spcBef>
            </a:pPr>
            <a:r>
              <a:rPr lang="lt-LT" sz="1600" b="1" dirty="0" smtClean="0">
                <a:latin typeface="Calibri" panose="020F0502020204030204" pitchFamily="34" charset="0"/>
                <a:cs typeface="Calibri" panose="020F0502020204030204" pitchFamily="34" charset="0"/>
              </a:rPr>
              <a:t>Teksto supaprastinimo: </a:t>
            </a:r>
            <a:r>
              <a:rPr lang="lt-LT" sz="1600" dirty="0" smtClean="0">
                <a:latin typeface="Calibri" panose="020F0502020204030204" pitchFamily="34" charset="0"/>
                <a:cs typeface="Calibri" panose="020F0502020204030204" pitchFamily="34" charset="0"/>
              </a:rPr>
              <a:t>Sudėtingo </a:t>
            </a:r>
            <a:r>
              <a:rPr lang="lt-LT" sz="1600" dirty="0">
                <a:latin typeface="Calibri" panose="020F0502020204030204" pitchFamily="34" charset="0"/>
                <a:cs typeface="Calibri" panose="020F0502020204030204" pitchFamily="34" charset="0"/>
              </a:rPr>
              <a:t>teksto papildymas (pakartojimas, perfrazavimas, stiliaus pakeitimas, pavyzdžių įterpimas</a:t>
            </a:r>
            <a:r>
              <a:rPr lang="lt-LT" sz="1600" dirty="0" smtClean="0">
                <a:latin typeface="Calibri" panose="020F0502020204030204" pitchFamily="34" charset="0"/>
                <a:cs typeface="Calibri" panose="020F0502020204030204" pitchFamily="34" charset="0"/>
              </a:rPr>
              <a:t>)</a:t>
            </a:r>
            <a:r>
              <a:rPr lang="lt-LT" sz="1600" dirty="0">
                <a:latin typeface="Calibri" panose="020F0502020204030204" pitchFamily="34" charset="0"/>
                <a:cs typeface="Calibri" panose="020F0502020204030204" pitchFamily="34" charset="0"/>
              </a:rPr>
              <a:t> </a:t>
            </a:r>
            <a:r>
              <a:rPr lang="lt-LT" sz="1600" dirty="0" smtClean="0">
                <a:latin typeface="Calibri" panose="020F0502020204030204" pitchFamily="34" charset="0"/>
                <a:cs typeface="Calibri" panose="020F0502020204030204" pitchFamily="34" charset="0"/>
              </a:rPr>
              <a:t>/ Teksto </a:t>
            </a:r>
            <a:r>
              <a:rPr lang="lt-LT" sz="1600" dirty="0">
                <a:latin typeface="Calibri" panose="020F0502020204030204" pitchFamily="34" charset="0"/>
                <a:cs typeface="Calibri" panose="020F0502020204030204" pitchFamily="34" charset="0"/>
              </a:rPr>
              <a:t>sutrumpinimas (pagrindinių minčių pabraukimas, pasikartojimų ar neesminių minčių pašalinimas</a:t>
            </a:r>
            <a:r>
              <a:rPr lang="lt-LT" sz="1600" dirty="0" smtClean="0">
                <a:latin typeface="Calibri" panose="020F0502020204030204" pitchFamily="34" charset="0"/>
                <a:cs typeface="Calibri" panose="020F0502020204030204" pitchFamily="34" charset="0"/>
              </a:rPr>
              <a:t>).</a:t>
            </a:r>
            <a:endParaRPr lang="en-US" sz="1600" b="0" strike="noStrike" spc="-1" dirty="0">
              <a:solidFill>
                <a:srgbClr val="000000"/>
              </a:solidFill>
              <a:latin typeface="Calibri" panose="020F0502020204030204" pitchFamily="34" charset="0"/>
              <a:cs typeface="Calibri" panose="020F0502020204030204" pitchFamily="34" charset="0"/>
            </a:endParaRPr>
          </a:p>
        </p:txBody>
      </p:sp>
      <p:pic>
        <p:nvPicPr>
          <p:cNvPr id="134" name="Paveikslėlis 3"/>
          <p:cNvPicPr/>
          <p:nvPr/>
        </p:nvPicPr>
        <p:blipFill>
          <a:blip r:embed="rId2"/>
          <a:stretch/>
        </p:blipFill>
        <p:spPr>
          <a:xfrm>
            <a:off x="9837086" y="145577"/>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spTree>
    <p:extLst>
      <p:ext uri="{BB962C8B-B14F-4D97-AF65-F5344CB8AC3E}">
        <p14:creationId xmlns:p14="http://schemas.microsoft.com/office/powerpoint/2010/main" val="14396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4766"/>
            <a:ext cx="11734799" cy="1678408"/>
          </a:xfrm>
          <a:prstGeom prst="rect">
            <a:avLst/>
          </a:prstGeom>
        </p:spPr>
        <p:txBody>
          <a:bodyPr wrap="square">
            <a:spAutoFit/>
          </a:bodyPr>
          <a:lstStyle/>
          <a:p>
            <a:pPr algn="ctr">
              <a:lnSpc>
                <a:spcPct val="90000"/>
              </a:lnSpc>
              <a:spcBef>
                <a:spcPts val="1001"/>
              </a:spcBef>
            </a:pPr>
            <a:r>
              <a:rPr lang="lt-LT" sz="3200" b="1" spc="-1" dirty="0">
                <a:solidFill>
                  <a:srgbClr val="000000"/>
                </a:solidFill>
                <a:latin typeface="Calibri"/>
              </a:rPr>
              <a:t>Tarpininkavimas / </a:t>
            </a:r>
            <a:r>
              <a:rPr lang="lt-LT" sz="3200" b="1" spc="-1" dirty="0" err="1">
                <a:solidFill>
                  <a:srgbClr val="000000"/>
                </a:solidFill>
                <a:latin typeface="Calibri"/>
              </a:rPr>
              <a:t>Mediacija</a:t>
            </a:r>
            <a:r>
              <a:rPr lang="lt-LT" sz="3200" b="1" spc="-1" dirty="0">
                <a:solidFill>
                  <a:srgbClr val="000000"/>
                </a:solidFill>
                <a:latin typeface="Calibri"/>
              </a:rPr>
              <a:t> </a:t>
            </a:r>
            <a:r>
              <a:rPr lang="lt-LT" sz="3200" spc="-1" dirty="0">
                <a:solidFill>
                  <a:srgbClr val="000000"/>
                </a:solidFill>
                <a:latin typeface="Calibri"/>
              </a:rPr>
              <a:t>– </a:t>
            </a:r>
            <a:r>
              <a:rPr lang="lt-LT" sz="3200" b="1" spc="-1" dirty="0" smtClean="0">
                <a:solidFill>
                  <a:schemeClr val="accent1"/>
                </a:solidFill>
                <a:latin typeface="Calibri"/>
              </a:rPr>
              <a:t>B1 lygio pavyzdžiai</a:t>
            </a:r>
          </a:p>
          <a:p>
            <a:pPr>
              <a:lnSpc>
                <a:spcPct val="90000"/>
              </a:lnSpc>
              <a:spcBef>
                <a:spcPts val="1001"/>
              </a:spcBef>
            </a:pPr>
            <a:endParaRPr lang="lt-LT" sz="3200" spc="-1" dirty="0" smtClean="0">
              <a:solidFill>
                <a:srgbClr val="000000"/>
              </a:solidFill>
              <a:latin typeface="Calibri"/>
            </a:endParaRPr>
          </a:p>
          <a:p>
            <a:pPr algn="ctr">
              <a:lnSpc>
                <a:spcPct val="90000"/>
              </a:lnSpc>
              <a:spcBef>
                <a:spcPts val="1001"/>
              </a:spcBef>
            </a:pPr>
            <a:endParaRPr lang="lt-LT" sz="3200" spc="-1" dirty="0">
              <a:solidFill>
                <a:srgbClr val="000000"/>
              </a:solidFill>
              <a:latin typeface="Calibri"/>
            </a:endParaRPr>
          </a:p>
        </p:txBody>
      </p:sp>
      <p:sp>
        <p:nvSpPr>
          <p:cNvPr id="5" name="Rectangle 4"/>
          <p:cNvSpPr/>
          <p:nvPr/>
        </p:nvSpPr>
        <p:spPr>
          <a:xfrm>
            <a:off x="55420" y="1077097"/>
            <a:ext cx="3038763" cy="5182957"/>
          </a:xfrm>
          <a:prstGeom prst="rect">
            <a:avLst/>
          </a:prstGeom>
        </p:spPr>
        <p:txBody>
          <a:bodyPr wrap="square">
            <a:spAutoFit/>
          </a:bodyPr>
          <a:lstStyle/>
          <a:p>
            <a:pPr>
              <a:lnSpc>
                <a:spcPct val="90000"/>
              </a:lnSpc>
              <a:spcBef>
                <a:spcPts val="1001"/>
              </a:spcBef>
            </a:pPr>
            <a:r>
              <a:rPr lang="lt-LT" sz="2400" b="1" dirty="0" smtClean="0">
                <a:solidFill>
                  <a:schemeClr val="tx2"/>
                </a:solidFill>
                <a:latin typeface="Calibri" panose="020F0502020204030204" pitchFamily="34" charset="0"/>
                <a:cs typeface="Calibri" panose="020F0502020204030204" pitchFamily="34" charset="0"/>
              </a:rPr>
              <a:t>Pranešimų</a:t>
            </a:r>
            <a:r>
              <a:rPr lang="lt-LT" sz="2400" b="1" dirty="0">
                <a:solidFill>
                  <a:schemeClr val="tx2"/>
                </a:solidFill>
                <a:latin typeface="Calibri" panose="020F0502020204030204" pitchFamily="34" charset="0"/>
                <a:cs typeface="Calibri" panose="020F0502020204030204" pitchFamily="34" charset="0"/>
              </a:rPr>
              <a:t>, paskaitų, susitikimų ir pan. </a:t>
            </a:r>
            <a:r>
              <a:rPr lang="lt-LT" sz="2400" b="1" dirty="0" smtClean="0">
                <a:solidFill>
                  <a:schemeClr val="tx2"/>
                </a:solidFill>
                <a:latin typeface="Calibri" panose="020F0502020204030204" pitchFamily="34" charset="0"/>
                <a:cs typeface="Calibri" panose="020F0502020204030204" pitchFamily="34" charset="0"/>
              </a:rPr>
              <a:t>konspektavimas</a:t>
            </a:r>
          </a:p>
          <a:p>
            <a:pPr>
              <a:lnSpc>
                <a:spcPct val="90000"/>
              </a:lnSpc>
              <a:spcBef>
                <a:spcPts val="1001"/>
              </a:spcBef>
            </a:pPr>
            <a:endParaRPr lang="lt-LT" sz="2400" spc="-1" dirty="0">
              <a:solidFill>
                <a:srgbClr val="000000"/>
              </a:solidFill>
              <a:latin typeface="Calibri" panose="020F0502020204030204" pitchFamily="34" charset="0"/>
              <a:cs typeface="Calibri" panose="020F0502020204030204" pitchFamily="34" charset="0"/>
            </a:endParaRPr>
          </a:p>
          <a:p>
            <a:pPr>
              <a:lnSpc>
                <a:spcPct val="90000"/>
              </a:lnSpc>
              <a:spcBef>
                <a:spcPts val="1001"/>
              </a:spcBef>
            </a:pPr>
            <a:endParaRPr lang="lt-LT" sz="2400" b="1" dirty="0" smtClean="0">
              <a:latin typeface="Calibri" panose="020F0502020204030204" pitchFamily="34" charset="0"/>
              <a:cs typeface="Calibri" panose="020F0502020204030204" pitchFamily="34" charset="0"/>
            </a:endParaRPr>
          </a:p>
          <a:p>
            <a:pPr>
              <a:lnSpc>
                <a:spcPct val="90000"/>
              </a:lnSpc>
              <a:spcBef>
                <a:spcPts val="1001"/>
              </a:spcBef>
            </a:pPr>
            <a:r>
              <a:rPr lang="lt-LT" sz="2400" b="1" dirty="0" smtClean="0">
                <a:solidFill>
                  <a:schemeClr val="tx2"/>
                </a:solidFill>
                <a:latin typeface="Calibri" panose="020F0502020204030204" pitchFamily="34" charset="0"/>
                <a:cs typeface="Calibri" panose="020F0502020204030204" pitchFamily="34" charset="0"/>
              </a:rPr>
              <a:t>Tikslinės/konkrečios </a:t>
            </a:r>
            <a:r>
              <a:rPr lang="lt-LT" sz="2400" b="1" dirty="0">
                <a:solidFill>
                  <a:schemeClr val="tx2"/>
                </a:solidFill>
                <a:latin typeface="Calibri" panose="020F0502020204030204" pitchFamily="34" charset="0"/>
                <a:cs typeface="Calibri" panose="020F0502020204030204" pitchFamily="34" charset="0"/>
              </a:rPr>
              <a:t>informacijos atranka ir jos </a:t>
            </a:r>
            <a:r>
              <a:rPr lang="lt-LT" sz="2400" b="1" dirty="0" smtClean="0">
                <a:solidFill>
                  <a:schemeClr val="tx2"/>
                </a:solidFill>
                <a:latin typeface="Calibri" panose="020F0502020204030204" pitchFamily="34" charset="0"/>
                <a:cs typeface="Calibri" panose="020F0502020204030204" pitchFamily="34" charset="0"/>
              </a:rPr>
              <a:t>perteikimas žodžiu</a:t>
            </a:r>
          </a:p>
          <a:p>
            <a:pPr>
              <a:lnSpc>
                <a:spcPct val="90000"/>
              </a:lnSpc>
              <a:spcBef>
                <a:spcPts val="1001"/>
              </a:spcBef>
            </a:pPr>
            <a:endParaRPr lang="lt-LT" sz="2400" spc="-1" dirty="0">
              <a:solidFill>
                <a:srgbClr val="000000"/>
              </a:solidFill>
              <a:latin typeface="Calibri" panose="020F0502020204030204" pitchFamily="34" charset="0"/>
              <a:cs typeface="Calibri" panose="020F0502020204030204" pitchFamily="34" charset="0"/>
            </a:endParaRPr>
          </a:p>
          <a:p>
            <a:pPr>
              <a:lnSpc>
                <a:spcPct val="90000"/>
              </a:lnSpc>
              <a:spcBef>
                <a:spcPts val="1001"/>
              </a:spcBef>
            </a:pPr>
            <a:endParaRPr lang="lt-LT" sz="2400" b="1" dirty="0" smtClean="0"/>
          </a:p>
          <a:p>
            <a:pPr>
              <a:lnSpc>
                <a:spcPct val="90000"/>
              </a:lnSpc>
              <a:spcBef>
                <a:spcPts val="1001"/>
              </a:spcBef>
            </a:pPr>
            <a:r>
              <a:rPr lang="lt-LT" sz="2400" b="1" dirty="0" smtClean="0">
                <a:solidFill>
                  <a:schemeClr val="tx2"/>
                </a:solidFill>
                <a:latin typeface="Calibri" panose="020F0502020204030204" pitchFamily="34" charset="0"/>
                <a:cs typeface="Calibri" panose="020F0502020204030204" pitchFamily="34" charset="0"/>
              </a:rPr>
              <a:t>Bendradarbiavimas </a:t>
            </a:r>
            <a:r>
              <a:rPr lang="lt-LT" sz="2400" b="1" dirty="0">
                <a:solidFill>
                  <a:schemeClr val="tx2"/>
                </a:solidFill>
                <a:latin typeface="Calibri" panose="020F0502020204030204" pitchFamily="34" charset="0"/>
                <a:cs typeface="Calibri" panose="020F0502020204030204" pitchFamily="34" charset="0"/>
              </a:rPr>
              <a:t>siekiant sukurti pozityvią </a:t>
            </a:r>
            <a:r>
              <a:rPr lang="lt-LT" sz="2400" b="1" dirty="0" smtClean="0">
                <a:solidFill>
                  <a:schemeClr val="tx2"/>
                </a:solidFill>
                <a:latin typeface="Calibri" panose="020F0502020204030204" pitchFamily="34" charset="0"/>
                <a:cs typeface="Calibri" panose="020F0502020204030204" pitchFamily="34" charset="0"/>
              </a:rPr>
              <a:t>atmosferą</a:t>
            </a:r>
            <a:endParaRPr lang="lt-LT" sz="2400" b="1" spc="-1" dirty="0" smtClean="0">
              <a:solidFill>
                <a:schemeClr val="tx2"/>
              </a:solidFill>
              <a:latin typeface="Calibri" panose="020F0502020204030204" pitchFamily="34" charset="0"/>
              <a:cs typeface="Calibri" panose="020F0502020204030204" pitchFamily="34" charset="0"/>
            </a:endParaRPr>
          </a:p>
        </p:txBody>
      </p:sp>
      <p:sp>
        <p:nvSpPr>
          <p:cNvPr id="6" name="Rectangle 5"/>
          <p:cNvSpPr/>
          <p:nvPr/>
        </p:nvSpPr>
        <p:spPr>
          <a:xfrm>
            <a:off x="3094183" y="993970"/>
            <a:ext cx="8819912" cy="5570756"/>
          </a:xfrm>
          <a:prstGeom prst="rect">
            <a:avLst/>
          </a:prstGeom>
        </p:spPr>
        <p:txBody>
          <a:bodyPr wrap="square">
            <a:spAutoFit/>
          </a:bodyPr>
          <a:lstStyle/>
          <a:p>
            <a:pPr algn="just">
              <a:lnSpc>
                <a:spcPct val="90000"/>
              </a:lnSpc>
              <a:spcBef>
                <a:spcPts val="1001"/>
              </a:spcBef>
            </a:pPr>
            <a:r>
              <a:rPr lang="lt-LT" sz="2000" dirty="0"/>
              <a:t>Parengia paskaitos užrašus, kai jos tema yra jiems artima, </a:t>
            </a:r>
            <a:r>
              <a:rPr lang="lt-LT" sz="2000" dirty="0" smtClean="0"/>
              <a:t>ji skaitoma </a:t>
            </a:r>
            <a:r>
              <a:rPr lang="lt-LT" sz="2000" dirty="0"/>
              <a:t>aiškiai </a:t>
            </a:r>
            <a:r>
              <a:rPr lang="lt-LT" sz="2000" dirty="0" smtClean="0"/>
              <a:t>bei </a:t>
            </a:r>
            <a:r>
              <a:rPr lang="lt-LT" sz="2000" dirty="0"/>
              <a:t>yra gerai </a:t>
            </a:r>
            <a:r>
              <a:rPr lang="lt-LT" sz="2000" dirty="0" smtClean="0"/>
              <a:t>struktūruota. </a:t>
            </a:r>
            <a:r>
              <a:rPr lang="lt-LT" sz="2000" dirty="0"/>
              <a:t>Užrašo esmines mintis, kai paskaitos tema yra </a:t>
            </a:r>
            <a:r>
              <a:rPr lang="lt-LT" sz="2000" dirty="0" smtClean="0"/>
              <a:t>pažįstama, artikuliuojama </a:t>
            </a:r>
            <a:r>
              <a:rPr lang="lt-LT" sz="2000" dirty="0"/>
              <a:t>aiškiai bei pateikiama nesudėtinga kalba. </a:t>
            </a:r>
            <a:endParaRPr lang="lt-LT" sz="2000" dirty="0" smtClean="0"/>
          </a:p>
          <a:p>
            <a:pPr algn="just">
              <a:lnSpc>
                <a:spcPct val="90000"/>
              </a:lnSpc>
              <a:spcBef>
                <a:spcPts val="1001"/>
              </a:spcBef>
            </a:pPr>
            <a:endParaRPr lang="lt-LT" sz="2000" dirty="0"/>
          </a:p>
          <a:p>
            <a:pPr algn="just">
              <a:lnSpc>
                <a:spcPct val="90000"/>
              </a:lnSpc>
              <a:spcBef>
                <a:spcPts val="1001"/>
              </a:spcBef>
            </a:pPr>
            <a:endParaRPr lang="lt-LT" sz="2000" dirty="0" smtClean="0"/>
          </a:p>
          <a:p>
            <a:pPr algn="just">
              <a:lnSpc>
                <a:spcPct val="90000"/>
              </a:lnSpc>
              <a:spcBef>
                <a:spcPts val="1001"/>
              </a:spcBef>
            </a:pPr>
            <a:endParaRPr lang="lt-LT" sz="2000" dirty="0" smtClean="0"/>
          </a:p>
          <a:p>
            <a:pPr algn="just">
              <a:lnSpc>
                <a:spcPct val="90000"/>
              </a:lnSpc>
              <a:spcBef>
                <a:spcPts val="1001"/>
              </a:spcBef>
            </a:pPr>
            <a:r>
              <a:rPr lang="lt-LT" sz="2000" dirty="0" smtClean="0"/>
              <a:t>Perteikia </a:t>
            </a:r>
            <a:r>
              <a:rPr lang="lt-LT" sz="2000" dirty="0"/>
              <a:t>žodžiu skelbimų ir žinučių turinį, kai tariama aiškiai ir normaliu greičiu. Taip pat pasako instrukcijas ar nuorodas, kai jos artikuliuojamos aiškiai. Žodžiu </a:t>
            </a:r>
            <a:r>
              <a:rPr lang="lt-LT" sz="2000" dirty="0" smtClean="0"/>
              <a:t>perteikia </a:t>
            </a:r>
            <a:r>
              <a:rPr lang="lt-LT" sz="2000" dirty="0"/>
              <a:t>informaciją, kurią randa įvairiuose informaciniuose tekstuose (pav., lankstinukuose, skelbimuose, laiškuose ar </a:t>
            </a:r>
            <a:r>
              <a:rPr lang="lt-LT" sz="2000" dirty="0" smtClean="0"/>
              <a:t>elektroniniuose laiškuose).</a:t>
            </a:r>
            <a:endParaRPr lang="en-US" sz="2000" dirty="0"/>
          </a:p>
          <a:p>
            <a:pPr algn="just">
              <a:lnSpc>
                <a:spcPct val="90000"/>
              </a:lnSpc>
              <a:spcBef>
                <a:spcPts val="1001"/>
              </a:spcBef>
            </a:pPr>
            <a:endParaRPr lang="lt-LT" sz="2000" dirty="0" smtClean="0"/>
          </a:p>
          <a:p>
            <a:pPr algn="just">
              <a:lnSpc>
                <a:spcPct val="90000"/>
              </a:lnSpc>
              <a:spcBef>
                <a:spcPts val="1001"/>
              </a:spcBef>
            </a:pPr>
            <a:r>
              <a:rPr lang="lt-LT" sz="2000" dirty="0" smtClean="0"/>
              <a:t>Bendradarbiauja </a:t>
            </a:r>
            <a:r>
              <a:rPr lang="lt-LT" sz="2000" dirty="0"/>
              <a:t>atliekant bendrą užduotį (pav., siūlo ir vertina pasiūlymus, klausia, ar kiti sutinka, pasiūlo alternatyvas). </a:t>
            </a:r>
            <a:r>
              <a:rPr lang="lt-LT" sz="2000" dirty="0" smtClean="0"/>
              <a:t>Bendradarbiauja </a:t>
            </a:r>
            <a:r>
              <a:rPr lang="lt-LT" sz="2000" dirty="0"/>
              <a:t>klausdami ir atsakydami tiesioginius klausimus. Diskusijos metu paprastais žodžiais suformuluoja užduotį ir kviečia kitus dalinti savo </a:t>
            </a:r>
            <a:r>
              <a:rPr lang="lt-LT" sz="2000" dirty="0" smtClean="0"/>
              <a:t>patirtimi, žinojimu bei reikšti </a:t>
            </a:r>
            <a:r>
              <a:rPr lang="lt-LT" sz="2000" dirty="0"/>
              <a:t>savo požiūrius.</a:t>
            </a:r>
            <a:endParaRPr lang="lt-LT" sz="2000" dirty="0" smtClean="0"/>
          </a:p>
        </p:txBody>
      </p:sp>
    </p:spTree>
    <p:extLst>
      <p:ext uri="{BB962C8B-B14F-4D97-AF65-F5344CB8AC3E}">
        <p14:creationId xmlns:p14="http://schemas.microsoft.com/office/powerpoint/2010/main" val="56395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432607" y="18246"/>
            <a:ext cx="11852366" cy="6206366"/>
          </a:xfrm>
          <a:prstGeom prst="rect">
            <a:avLst/>
          </a:prstGeom>
          <a:noFill/>
          <a:ln>
            <a:noFill/>
          </a:ln>
        </p:spPr>
        <p:txBody>
          <a:bodyPr>
            <a:normAutofit/>
          </a:bodyPr>
          <a:lstStyle/>
          <a:p>
            <a:pPr algn="ctr">
              <a:lnSpc>
                <a:spcPct val="90000"/>
              </a:lnSpc>
              <a:spcBef>
                <a:spcPts val="1001"/>
              </a:spcBef>
            </a:pPr>
            <a:r>
              <a:rPr lang="lt-LT" sz="3600" b="1" spc="-1" dirty="0" smtClean="0">
                <a:solidFill>
                  <a:srgbClr val="000000"/>
                </a:solidFill>
                <a:latin typeface="Calibri"/>
              </a:rPr>
              <a:t>Tarpininkavimas / </a:t>
            </a:r>
            <a:r>
              <a:rPr lang="lt-LT" sz="3600" b="1" spc="-1" dirty="0" err="1" smtClean="0">
                <a:solidFill>
                  <a:srgbClr val="000000"/>
                </a:solidFill>
                <a:latin typeface="Calibri"/>
              </a:rPr>
              <a:t>Mediacija</a:t>
            </a:r>
            <a:r>
              <a:rPr lang="lt-LT" sz="3600" b="1" spc="-1" dirty="0" smtClean="0">
                <a:solidFill>
                  <a:srgbClr val="000000"/>
                </a:solidFill>
                <a:latin typeface="Calibri"/>
              </a:rPr>
              <a:t> </a:t>
            </a:r>
            <a:r>
              <a:rPr lang="lt-LT" sz="3600" spc="-1" dirty="0" smtClean="0">
                <a:solidFill>
                  <a:srgbClr val="000000"/>
                </a:solidFill>
                <a:latin typeface="Calibri"/>
              </a:rPr>
              <a:t>–</a:t>
            </a:r>
            <a:r>
              <a:rPr lang="lt-LT" sz="3600" spc="-1" dirty="0" smtClean="0">
                <a:solidFill>
                  <a:schemeClr val="accent1"/>
                </a:solidFill>
                <a:latin typeface="Calibri"/>
              </a:rPr>
              <a:t> pavyzdžiai</a:t>
            </a:r>
            <a:endParaRPr lang="lt-LT" sz="3600" b="0" strike="noStrike" spc="-1" dirty="0" smtClean="0">
              <a:solidFill>
                <a:schemeClr val="accent1"/>
              </a:solidFill>
              <a:latin typeface="Calibri"/>
            </a:endParaRPr>
          </a:p>
          <a:p>
            <a:pPr algn="ctr">
              <a:lnSpc>
                <a:spcPct val="90000"/>
              </a:lnSpc>
              <a:spcBef>
                <a:spcPts val="1001"/>
              </a:spcBef>
            </a:pPr>
            <a:endParaRPr lang="lt-LT" sz="3600" spc="-1" dirty="0">
              <a:solidFill>
                <a:srgbClr val="000000"/>
              </a:solidFill>
              <a:latin typeface="Calibri"/>
            </a:endParaRPr>
          </a:p>
          <a:p>
            <a:pPr marL="360" algn="ctr">
              <a:lnSpc>
                <a:spcPct val="90000"/>
              </a:lnSpc>
              <a:spcBef>
                <a:spcPts val="1001"/>
              </a:spcBef>
              <a:buClr>
                <a:srgbClr val="000000"/>
              </a:buClr>
            </a:pPr>
            <a:r>
              <a:rPr lang="en-US" sz="1600" b="1" strike="noStrike" spc="-1" dirty="0">
                <a:solidFill>
                  <a:srgbClr val="002060"/>
                </a:solidFill>
                <a:latin typeface="Verdana"/>
                <a:ea typeface="Verdana"/>
              </a:rPr>
              <a:t>		</a:t>
            </a:r>
            <a:endParaRPr lang="en-US" sz="1600" b="0" strike="noStrike" spc="-1" dirty="0">
              <a:solidFill>
                <a:srgbClr val="000000"/>
              </a:solidFill>
              <a:latin typeface="Calibri"/>
            </a:endParaRPr>
          </a:p>
          <a:p>
            <a:pPr>
              <a:lnSpc>
                <a:spcPct val="90000"/>
              </a:lnSpc>
              <a:spcBef>
                <a:spcPts val="1001"/>
              </a:spcBef>
            </a:pPr>
            <a:endParaRPr lang="en-US" sz="1600" b="0" strike="noStrike" spc="-1" dirty="0">
              <a:solidFill>
                <a:srgbClr val="000000"/>
              </a:solidFill>
              <a:latin typeface="Calibri"/>
            </a:endParaRPr>
          </a:p>
        </p:txBody>
      </p:sp>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413762561"/>
              </p:ext>
            </p:extLst>
          </p:nvPr>
        </p:nvGraphicFramePr>
        <p:xfrm>
          <a:off x="19320" y="945673"/>
          <a:ext cx="12191999" cy="1920240"/>
        </p:xfrm>
        <a:graphic>
          <a:graphicData uri="http://schemas.openxmlformats.org/drawingml/2006/table">
            <a:tbl>
              <a:tblPr firstRow="1" firstCol="1" bandRow="1">
                <a:tableStyleId>{5C22544A-7EE6-4342-B048-85BDC9FD1C3A}</a:tableStyleId>
              </a:tblPr>
              <a:tblGrid>
                <a:gridCol w="2320506"/>
                <a:gridCol w="4773021"/>
                <a:gridCol w="5098472"/>
              </a:tblGrid>
              <a:tr h="1631661">
                <a:tc>
                  <a:txBody>
                    <a:bodyPr/>
                    <a:lstStyle/>
                    <a:p>
                      <a:pPr marL="36195">
                        <a:spcAft>
                          <a:spcPts val="0"/>
                        </a:spcAft>
                      </a:pPr>
                      <a:r>
                        <a:rPr lang="lt-LT" sz="1400" dirty="0">
                          <a:effectLst/>
                        </a:rPr>
                        <a:t>4.1.2. Grafikuose pateiktų duomenų paaiškinimas</a:t>
                      </a:r>
                      <a:endParaRPr lang="en-US" sz="14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c>
                  <a:txBody>
                    <a:bodyPr/>
                    <a:lstStyle/>
                    <a:p>
                      <a:pPr marL="36195" algn="just">
                        <a:spcAft>
                          <a:spcPts val="0"/>
                        </a:spcAft>
                      </a:pPr>
                      <a:r>
                        <a:rPr lang="lt-LT" sz="1400" dirty="0">
                          <a:effectLst/>
                        </a:rPr>
                        <a:t>Analizuoja ir žodžiu apibūdina paprastą ir su kasdieninėmis temomis susijusią vaizdinę informaciją (pav., orų žemėlapį ar nesudėtingą diagramą). Tai gali būti daroma su pauzėmis, ne visiškai teisingai pradedant ar dažnai performuluojant mintis.</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c>
                  <a:txBody>
                    <a:bodyPr/>
                    <a:lstStyle/>
                    <a:p>
                      <a:pPr marL="36195" algn="just">
                        <a:spcAft>
                          <a:spcPts val="0"/>
                        </a:spcAft>
                      </a:pPr>
                      <a:r>
                        <a:rPr lang="lt-LT" sz="1400" dirty="0">
                          <a:effectLst/>
                        </a:rPr>
                        <a:t>Interpretuoja ir apibūdina žodžiu detalią informaciją, pateiktą jų domėjimosi sritis atitinkančiuose grafikuose.  Taip pat apibūdina pokyčius paprastose diagramose. Leksinės galimybės dar kartais gali būti ribotos, taip pat netikslus minčių formulavimas.</a:t>
                      </a:r>
                      <a:endParaRPr lang="en-US" sz="1400" dirty="0">
                        <a:effectLst/>
                      </a:endParaRPr>
                    </a:p>
                    <a:p>
                      <a:pPr marL="36195" algn="just">
                        <a:spcAft>
                          <a:spcPts val="0"/>
                        </a:spcAft>
                      </a:pPr>
                      <a:r>
                        <a:rPr lang="lt-LT" sz="1400" dirty="0">
                          <a:effectLst/>
                        </a:rPr>
                        <a:t>Interpretuoja ir raštu aprašo pokyčius matomus paprastose diagramose papildytose tekstu, taip pat pateikia daugiau detalių apie juos, kai naudojasi žodynu ar kitais šaltiniais.</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63801351"/>
              </p:ext>
            </p:extLst>
          </p:nvPr>
        </p:nvGraphicFramePr>
        <p:xfrm>
          <a:off x="23052" y="531517"/>
          <a:ext cx="12192000" cy="426720"/>
        </p:xfrm>
        <a:graphic>
          <a:graphicData uri="http://schemas.openxmlformats.org/drawingml/2006/table">
            <a:tbl>
              <a:tblPr firstRow="1" firstCol="1" bandRow="1">
                <a:tableStyleId>{5C22544A-7EE6-4342-B048-85BDC9FD1C3A}</a:tableStyleId>
              </a:tblPr>
              <a:tblGrid>
                <a:gridCol w="2311879"/>
                <a:gridCol w="4781648"/>
                <a:gridCol w="5098473"/>
              </a:tblGrid>
              <a:tr h="408305">
                <a:tc>
                  <a:txBody>
                    <a:bodyPr/>
                    <a:lstStyle/>
                    <a:p>
                      <a:pPr marL="36195" algn="r">
                        <a:spcAft>
                          <a:spcPts val="0"/>
                        </a:spcAft>
                      </a:pPr>
                      <a:r>
                        <a:rPr lang="lt-LT" sz="1400" dirty="0">
                          <a:effectLst/>
                        </a:rPr>
                        <a:t>KONCENTRAI</a:t>
                      </a:r>
                      <a:endParaRPr lang="en-US" sz="1400" dirty="0">
                        <a:effectLst/>
                      </a:endParaRPr>
                    </a:p>
                    <a:p>
                      <a:pPr marL="36195">
                        <a:spcAft>
                          <a:spcPts val="0"/>
                        </a:spcAft>
                      </a:pPr>
                      <a:r>
                        <a:rPr lang="lt-LT" sz="1400" dirty="0">
                          <a:effectLst/>
                        </a:rPr>
                        <a:t>PASIEKIMAI</a:t>
                      </a:r>
                      <a:endParaRPr lang="en-US" sz="14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c>
                  <a:txBody>
                    <a:bodyPr/>
                    <a:lstStyle/>
                    <a:p>
                      <a:pPr marL="36195" algn="ctr">
                        <a:spcAft>
                          <a:spcPts val="0"/>
                        </a:spcAft>
                      </a:pPr>
                      <a:r>
                        <a:rPr lang="lt-LT" sz="1400" dirty="0">
                          <a:effectLst/>
                        </a:rPr>
                        <a:t>5–6 kl.</a:t>
                      </a:r>
                      <a:endParaRPr lang="en-US" sz="1400" dirty="0">
                        <a:effectLst/>
                      </a:endParaRPr>
                    </a:p>
                    <a:p>
                      <a:pPr marL="36195" algn="ctr">
                        <a:spcAft>
                          <a:spcPts val="0"/>
                        </a:spcAft>
                      </a:pPr>
                      <a:r>
                        <a:rPr lang="lt-LT" sz="1400" dirty="0">
                          <a:effectLst/>
                        </a:rPr>
                        <a:t>A2</a:t>
                      </a:r>
                      <a:endParaRPr lang="en-US" sz="14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c>
                  <a:txBody>
                    <a:bodyPr/>
                    <a:lstStyle/>
                    <a:p>
                      <a:pPr marL="36195" algn="ctr">
                        <a:spcAft>
                          <a:spcPts val="0"/>
                        </a:spcAft>
                      </a:pPr>
                      <a:r>
                        <a:rPr lang="lt-LT" sz="1400" dirty="0">
                          <a:effectLst/>
                        </a:rPr>
                        <a:t>7–8 kl.</a:t>
                      </a:r>
                      <a:endParaRPr lang="en-US" sz="1400" dirty="0">
                        <a:effectLst/>
                      </a:endParaRPr>
                    </a:p>
                    <a:p>
                      <a:pPr marL="36195" algn="ctr">
                        <a:spcAft>
                          <a:spcPts val="0"/>
                        </a:spcAft>
                      </a:pPr>
                      <a:r>
                        <a:rPr lang="lt-LT" sz="1400" dirty="0" smtClean="0">
                          <a:effectLst/>
                        </a:rPr>
                        <a:t>B1.1</a:t>
                      </a:r>
                      <a:endParaRPr lang="en-US" sz="14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1907731"/>
              </p:ext>
            </p:extLst>
          </p:nvPr>
        </p:nvGraphicFramePr>
        <p:xfrm>
          <a:off x="12597" y="2865913"/>
          <a:ext cx="12196656" cy="2987040"/>
        </p:xfrm>
        <a:graphic>
          <a:graphicData uri="http://schemas.openxmlformats.org/drawingml/2006/table">
            <a:tbl>
              <a:tblPr firstRow="1" firstCol="1" bandRow="1">
                <a:tableStyleId>{5C22544A-7EE6-4342-B048-85BDC9FD1C3A}</a:tableStyleId>
              </a:tblPr>
              <a:tblGrid>
                <a:gridCol w="2307910"/>
                <a:gridCol w="4790274"/>
                <a:gridCol w="5098472"/>
              </a:tblGrid>
              <a:tr h="2974109">
                <a:tc>
                  <a:txBody>
                    <a:bodyPr/>
                    <a:lstStyle/>
                    <a:p>
                      <a:pPr marL="36195">
                        <a:spcAft>
                          <a:spcPts val="0"/>
                        </a:spcAft>
                      </a:pPr>
                      <a:r>
                        <a:rPr lang="lt-LT" sz="1400" dirty="0">
                          <a:effectLst/>
                        </a:rPr>
                        <a:t>4.1.3. Detalus teksto analizavimas ir apdorojimas (pav., santrauka)</a:t>
                      </a:r>
                      <a:endParaRPr lang="en-US" sz="14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c>
                  <a:txBody>
                    <a:bodyPr/>
                    <a:lstStyle/>
                    <a:p>
                      <a:pPr marL="36195" algn="just">
                        <a:spcAft>
                          <a:spcPts val="0"/>
                        </a:spcAft>
                      </a:pPr>
                      <a:r>
                        <a:rPr lang="lt-LT" sz="1400" dirty="0">
                          <a:effectLst/>
                        </a:rPr>
                        <a:t>Parodo ženklais ar apibūdina žodžiu esmines mintis, kai jos yra pateikiamos nesudėtinguose TV ar radijo naujienose, tariamos lėtai ir aiškiai bei yra susijusios su kasdieninėmis temomis. Paprastais sakiniais perteikia informaciją iš trumpų, nesudėtingų, aiškiai struktūruotų bei papildytų iliustracijomis ar lentelėmis tekstų. Kalbėdami gali naudotis papildomais gestais, piešiniais ar kitų kalbų žodžiais / ženklais.</a:t>
                      </a:r>
                      <a:endParaRPr lang="en-US" sz="1400" dirty="0">
                        <a:effectLst/>
                      </a:endParaRPr>
                    </a:p>
                    <a:p>
                      <a:pPr marL="36195" algn="just">
                        <a:spcAft>
                          <a:spcPts val="0"/>
                        </a:spcAft>
                      </a:pPr>
                      <a:r>
                        <a:rPr lang="lt-LT" sz="1400" dirty="0">
                          <a:effectLst/>
                        </a:rPr>
                        <a:t>Išvardija raštu informaciją, kuri pateikta trumpuose, nesudėtinguose bei su jiems pažįstamomis temomis susijusiuose tekstuose. Parašo raktinius žodžius, frazes ar trumpus sakinius iš trumpų tekstų. Gali nukopijuoti tokius tekstus spausdintinėmis ar rašytinėmis raidėmis.</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c>
                  <a:txBody>
                    <a:bodyPr/>
                    <a:lstStyle/>
                    <a:p>
                      <a:pPr marL="36195" algn="just">
                        <a:spcAft>
                          <a:spcPts val="0"/>
                        </a:spcAft>
                      </a:pPr>
                      <a:r>
                        <a:rPr lang="lt-LT" sz="1400" dirty="0">
                          <a:effectLst/>
                        </a:rPr>
                        <a:t>Pateikia santrauką žodžiu aiškių ir gerai struktūruotų jiems artimų tekstų, nors žodžių stoka dar gali kelti sunkumų. Nesudėtinga kalba žodžiu parengia trumpų interviu, žurnalų straipsnių ar kelionių lankstinukų santraukas. Taip pat perteikia santrauką jiems pažįstamomis temomis girdėtų pokalbių, kai artikuliuojama lėtai, ar ilgesnių įrašų, kuriuos gali paklausyti ar peržiūrėti keletą kartų. Perteikia žodžiu pagrindines mintis ar įvykius iš TV programų, </a:t>
                      </a:r>
                      <a:r>
                        <a:rPr lang="lt-LT" sz="1400" dirty="0" smtClean="0">
                          <a:effectLst/>
                        </a:rPr>
                        <a:t>kurių </a:t>
                      </a:r>
                      <a:r>
                        <a:rPr lang="lt-LT" sz="1400" dirty="0">
                          <a:effectLst/>
                        </a:rPr>
                        <a:t>taip pat gali klausyti keletą kartų.</a:t>
                      </a:r>
                      <a:endParaRPr lang="en-US" sz="1400" dirty="0">
                        <a:effectLst/>
                      </a:endParaRPr>
                    </a:p>
                    <a:p>
                      <a:pPr marL="36195" algn="just">
                        <a:spcAft>
                          <a:spcPts val="0"/>
                        </a:spcAft>
                      </a:pPr>
                      <a:r>
                        <a:rPr lang="lt-LT" sz="1400" dirty="0">
                          <a:effectLst/>
                        </a:rPr>
                        <a:t>Pateikia santrauką raštu tekstų, kurie yra jiems pažįstamomis temomis bei artikuliuojami aiškiai. Paprastai perfrazuoja trumpus teksto gabalėlius, naudoja originalius žodžius bei išdėstymą.</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60481284"/>
              </p:ext>
            </p:extLst>
          </p:nvPr>
        </p:nvGraphicFramePr>
        <p:xfrm>
          <a:off x="21683" y="5840243"/>
          <a:ext cx="12155131" cy="1188720"/>
        </p:xfrm>
        <a:graphic>
          <a:graphicData uri="http://schemas.openxmlformats.org/drawingml/2006/table">
            <a:tbl>
              <a:tblPr firstRow="1" firstCol="1" bandRow="1">
                <a:tableStyleId>{5C22544A-7EE6-4342-B048-85BDC9FD1C3A}</a:tableStyleId>
              </a:tblPr>
              <a:tblGrid>
                <a:gridCol w="2290196"/>
                <a:gridCol w="4789516"/>
                <a:gridCol w="5075419"/>
              </a:tblGrid>
              <a:tr h="1177341">
                <a:tc>
                  <a:txBody>
                    <a:bodyPr/>
                    <a:lstStyle/>
                    <a:p>
                      <a:pPr marL="36195">
                        <a:spcAft>
                          <a:spcPts val="0"/>
                        </a:spcAft>
                      </a:pPr>
                      <a:r>
                        <a:rPr lang="lt-LT" sz="1300" dirty="0" smtClean="0">
                          <a:effectLst/>
                        </a:rPr>
                        <a:t>4.4.2.Teksto </a:t>
                      </a:r>
                      <a:r>
                        <a:rPr lang="lt-LT" sz="1300" dirty="0">
                          <a:effectLst/>
                        </a:rPr>
                        <a:t>sutrumpinimas (pagrindinių minčių pabraukimas, </a:t>
                      </a:r>
                      <a:r>
                        <a:rPr lang="lt-LT" sz="1300" dirty="0" smtClean="0">
                          <a:effectLst/>
                        </a:rPr>
                        <a:t>pasikartojimų pašalinimas ar pan.)</a:t>
                      </a:r>
                      <a:endParaRPr lang="en-US" sz="1300" dirty="0">
                        <a:effectLst/>
                        <a:latin typeface="Calibri" panose="020F0502020204030204" pitchFamily="34" charset="0"/>
                        <a:ea typeface="Calibri" panose="020F0502020204030204" pitchFamily="34" charset="0"/>
                        <a:cs typeface="DokChampa"/>
                      </a:endParaRPr>
                    </a:p>
                  </a:txBody>
                  <a:tcPr marL="68580" marR="68580" marT="0" marB="0">
                    <a:solidFill>
                      <a:schemeClr val="accent1">
                        <a:lumMod val="50000"/>
                      </a:schemeClr>
                    </a:solidFill>
                  </a:tcPr>
                </a:tc>
                <a:tc>
                  <a:txBody>
                    <a:bodyPr/>
                    <a:lstStyle/>
                    <a:p>
                      <a:pPr marL="36195" algn="just">
                        <a:spcAft>
                          <a:spcPts val="0"/>
                        </a:spcAft>
                      </a:pPr>
                      <a:r>
                        <a:rPr lang="lt-LT" sz="1400" dirty="0">
                          <a:effectLst/>
                        </a:rPr>
                        <a:t>Suranda ir pabraukia ar paryškina pagrindinius sakinius trumpuose ir su kasdieninėms veiklomis susijusiuose tekstuose.</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c>
                  <a:txBody>
                    <a:bodyPr/>
                    <a:lstStyle/>
                    <a:p>
                      <a:pPr marL="36195" algn="just">
                        <a:spcAft>
                          <a:spcPts val="0"/>
                        </a:spcAft>
                      </a:pPr>
                      <a:r>
                        <a:rPr lang="lt-LT" sz="1400" dirty="0">
                          <a:effectLst/>
                        </a:rPr>
                        <a:t>Suranda ir pabraukia ar paryškina esminę informaciją, siekdami ją perduoti kitiems.</a:t>
                      </a:r>
                      <a:endParaRPr lang="en-US" sz="1400" dirty="0">
                        <a:effectLst/>
                        <a:latin typeface="Calibri" panose="020F0502020204030204" pitchFamily="34" charset="0"/>
                        <a:ea typeface="Calibri" panose="020F0502020204030204" pitchFamily="34" charset="0"/>
                        <a:cs typeface="DokChampa"/>
                      </a:endParaRPr>
                    </a:p>
                  </a:txBody>
                  <a:tcPr marL="68580" marR="68580" marT="0" marB="0"/>
                </a:tc>
              </a:tr>
            </a:tbl>
          </a:graphicData>
        </a:graphic>
      </p:graphicFrame>
    </p:spTree>
    <p:extLst>
      <p:ext uri="{BB962C8B-B14F-4D97-AF65-F5344CB8AC3E}">
        <p14:creationId xmlns:p14="http://schemas.microsoft.com/office/powerpoint/2010/main" val="338215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2" y="205686"/>
            <a:ext cx="11938959" cy="609398"/>
          </a:xfrm>
        </p:spPr>
        <p:txBody>
          <a:bodyPr/>
          <a:lstStyle/>
          <a:p>
            <a:pPr algn="ctr"/>
            <a:r>
              <a:rPr lang="lt-LT" b="1" dirty="0" smtClean="0">
                <a:solidFill>
                  <a:schemeClr val="tx2"/>
                </a:solidFill>
                <a:latin typeface="Calibri" panose="020F0502020204030204" pitchFamily="34" charset="0"/>
                <a:cs typeface="Calibri" panose="020F0502020204030204" pitchFamily="34" charset="0"/>
              </a:rPr>
              <a:t>Pavyzdys: integrali </a:t>
            </a:r>
            <a:r>
              <a:rPr lang="lt-LT" b="1" dirty="0" err="1" smtClean="0">
                <a:solidFill>
                  <a:schemeClr val="tx2"/>
                </a:solidFill>
                <a:latin typeface="Calibri" panose="020F0502020204030204" pitchFamily="34" charset="0"/>
                <a:cs typeface="Calibri" panose="020F0502020204030204" pitchFamily="34" charset="0"/>
              </a:rPr>
              <a:t>mediacijos</a:t>
            </a:r>
            <a:r>
              <a:rPr lang="lt-LT" b="1" dirty="0" smtClean="0">
                <a:solidFill>
                  <a:schemeClr val="tx2"/>
                </a:solidFill>
                <a:latin typeface="Calibri" panose="020F0502020204030204" pitchFamily="34" charset="0"/>
                <a:cs typeface="Calibri" panose="020F0502020204030204" pitchFamily="34" charset="0"/>
              </a:rPr>
              <a:t> veiklų užduotis</a:t>
            </a:r>
            <a:endParaRPr lang="en-US" b="1" dirty="0">
              <a:solidFill>
                <a:schemeClr val="tx2"/>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96129" y="1324553"/>
            <a:ext cx="5391872" cy="5039302"/>
          </a:xfrm>
          <a:prstGeom prst="rect">
            <a:avLst/>
          </a:prstGeom>
        </p:spPr>
      </p:pic>
      <p:sp>
        <p:nvSpPr>
          <p:cNvPr id="6" name="Rectangle 5"/>
          <p:cNvSpPr/>
          <p:nvPr/>
        </p:nvSpPr>
        <p:spPr>
          <a:xfrm>
            <a:off x="5588000" y="1324553"/>
            <a:ext cx="6603999" cy="5761577"/>
          </a:xfrm>
          <a:prstGeom prst="rect">
            <a:avLst/>
          </a:prstGeom>
        </p:spPr>
        <p:txBody>
          <a:bodyPr wrap="square">
            <a:spAutoFit/>
          </a:bodyPr>
          <a:lstStyle/>
          <a:p>
            <a:pPr>
              <a:lnSpc>
                <a:spcPct val="90000"/>
              </a:lnSpc>
              <a:spcBef>
                <a:spcPts val="1001"/>
              </a:spcBef>
            </a:pPr>
            <a:r>
              <a:rPr lang="lt-LT" sz="2000" b="1" dirty="0">
                <a:solidFill>
                  <a:srgbClr val="0070C0"/>
                </a:solidFill>
                <a:latin typeface="Calibri" panose="020F0502020204030204" pitchFamily="34" charset="0"/>
                <a:cs typeface="Calibri" panose="020F0502020204030204" pitchFamily="34" charset="0"/>
              </a:rPr>
              <a:t>I</a:t>
            </a:r>
            <a:r>
              <a:rPr lang="lt-LT" sz="2000" b="1" dirty="0" smtClean="0">
                <a:solidFill>
                  <a:srgbClr val="0070C0"/>
                </a:solidFill>
                <a:latin typeface="Calibri" panose="020F0502020204030204" pitchFamily="34" charset="0"/>
                <a:cs typeface="Calibri" panose="020F0502020204030204" pitchFamily="34" charset="0"/>
              </a:rPr>
              <a:t> etapas: Recepcija + Teksto </a:t>
            </a:r>
            <a:r>
              <a:rPr lang="lt-LT" sz="2000" b="1" dirty="0" err="1" smtClean="0">
                <a:solidFill>
                  <a:srgbClr val="0070C0"/>
                </a:solidFill>
                <a:latin typeface="Calibri" panose="020F0502020204030204" pitchFamily="34" charset="0"/>
                <a:cs typeface="Calibri" panose="020F0502020204030204" pitchFamily="34" charset="0"/>
              </a:rPr>
              <a:t>mediacija</a:t>
            </a:r>
            <a:r>
              <a:rPr lang="lt-LT" sz="2000" b="1" dirty="0" smtClean="0">
                <a:solidFill>
                  <a:srgbClr val="0070C0"/>
                </a:solidFill>
                <a:latin typeface="Calibri" panose="020F0502020204030204" pitchFamily="34" charset="0"/>
                <a:cs typeface="Calibri" panose="020F0502020204030204" pitchFamily="34" charset="0"/>
              </a:rPr>
              <a:t> (užrašų darymas)</a:t>
            </a:r>
          </a:p>
          <a:p>
            <a:pPr>
              <a:lnSpc>
                <a:spcPct val="90000"/>
              </a:lnSpc>
              <a:spcBef>
                <a:spcPts val="1001"/>
              </a:spcBef>
            </a:pPr>
            <a:r>
              <a:rPr lang="lt-LT" dirty="0" smtClean="0">
                <a:latin typeface="Calibri" panose="020F0502020204030204" pitchFamily="34" charset="0"/>
                <a:cs typeface="Calibri" panose="020F0502020204030204" pitchFamily="34" charset="0"/>
              </a:rPr>
              <a:t>Mokinys A: Peržiūrėk </a:t>
            </a:r>
            <a:r>
              <a:rPr lang="lt-LT" dirty="0" err="1" smtClean="0">
                <a:latin typeface="Calibri" panose="020F0502020204030204" pitchFamily="34" charset="0"/>
                <a:cs typeface="Calibri" panose="020F0502020204030204" pitchFamily="34" charset="0"/>
              </a:rPr>
              <a:t>video</a:t>
            </a:r>
            <a:r>
              <a:rPr lang="lt-LT" dirty="0" smtClean="0">
                <a:latin typeface="Calibri" panose="020F0502020204030204" pitchFamily="34" charset="0"/>
                <a:cs typeface="Calibri" panose="020F0502020204030204" pitchFamily="34" charset="0"/>
              </a:rPr>
              <a:t> A ir užsirašyk esmines mintis.</a:t>
            </a:r>
          </a:p>
          <a:p>
            <a:pPr>
              <a:lnSpc>
                <a:spcPct val="90000"/>
              </a:lnSpc>
            </a:pPr>
            <a:r>
              <a:rPr lang="lt-LT" dirty="0" smtClean="0">
                <a:latin typeface="Calibri" panose="020F0502020204030204" pitchFamily="34" charset="0"/>
                <a:cs typeface="Calibri" panose="020F0502020204030204" pitchFamily="34" charset="0"/>
              </a:rPr>
              <a:t>Mokinys B</a:t>
            </a:r>
            <a:r>
              <a:rPr lang="lt-LT" dirty="0">
                <a:latin typeface="Calibri" panose="020F0502020204030204" pitchFamily="34" charset="0"/>
                <a:cs typeface="Calibri" panose="020F0502020204030204" pitchFamily="34" charset="0"/>
              </a:rPr>
              <a:t>: </a:t>
            </a:r>
            <a:r>
              <a:rPr lang="lt-LT" dirty="0" smtClean="0">
                <a:latin typeface="Calibri" panose="020F0502020204030204" pitchFamily="34" charset="0"/>
                <a:cs typeface="Calibri" panose="020F0502020204030204" pitchFamily="34" charset="0"/>
              </a:rPr>
              <a:t>Peržiūrėk </a:t>
            </a:r>
            <a:r>
              <a:rPr lang="lt-LT" dirty="0" err="1">
                <a:latin typeface="Calibri" panose="020F0502020204030204" pitchFamily="34" charset="0"/>
                <a:cs typeface="Calibri" panose="020F0502020204030204" pitchFamily="34" charset="0"/>
              </a:rPr>
              <a:t>video</a:t>
            </a:r>
            <a:r>
              <a:rPr lang="lt-LT" dirty="0">
                <a:latin typeface="Calibri" panose="020F0502020204030204" pitchFamily="34" charset="0"/>
                <a:cs typeface="Calibri" panose="020F0502020204030204" pitchFamily="34" charset="0"/>
              </a:rPr>
              <a:t> B</a:t>
            </a:r>
            <a:r>
              <a:rPr lang="lt-LT" dirty="0" smtClean="0">
                <a:latin typeface="Calibri" panose="020F0502020204030204" pitchFamily="34" charset="0"/>
                <a:cs typeface="Calibri" panose="020F0502020204030204" pitchFamily="34" charset="0"/>
              </a:rPr>
              <a:t> </a:t>
            </a:r>
            <a:r>
              <a:rPr lang="lt-LT" dirty="0">
                <a:latin typeface="Calibri" panose="020F0502020204030204" pitchFamily="34" charset="0"/>
                <a:cs typeface="Calibri" panose="020F0502020204030204" pitchFamily="34" charset="0"/>
              </a:rPr>
              <a:t>ir </a:t>
            </a:r>
            <a:r>
              <a:rPr lang="lt-LT" dirty="0" smtClean="0">
                <a:latin typeface="Calibri" panose="020F0502020204030204" pitchFamily="34" charset="0"/>
                <a:cs typeface="Calibri" panose="020F0502020204030204" pitchFamily="34" charset="0"/>
              </a:rPr>
              <a:t>užsirašyk </a:t>
            </a:r>
            <a:r>
              <a:rPr lang="lt-LT" dirty="0">
                <a:latin typeface="Calibri" panose="020F0502020204030204" pitchFamily="34" charset="0"/>
                <a:cs typeface="Calibri" panose="020F0502020204030204" pitchFamily="34" charset="0"/>
              </a:rPr>
              <a:t>esmines mintis</a:t>
            </a:r>
          </a:p>
          <a:p>
            <a:pPr>
              <a:lnSpc>
                <a:spcPct val="90000"/>
              </a:lnSpc>
              <a:spcBef>
                <a:spcPts val="1001"/>
              </a:spcBef>
            </a:pPr>
            <a:endParaRPr lang="lt-LT" b="1" dirty="0" smtClean="0">
              <a:latin typeface="Calibri" panose="020F0502020204030204" pitchFamily="34" charset="0"/>
              <a:cs typeface="Calibri" panose="020F0502020204030204" pitchFamily="34" charset="0"/>
            </a:endParaRPr>
          </a:p>
          <a:p>
            <a:pPr>
              <a:lnSpc>
                <a:spcPct val="90000"/>
              </a:lnSpc>
              <a:spcBef>
                <a:spcPts val="1001"/>
              </a:spcBef>
            </a:pPr>
            <a:r>
              <a:rPr lang="lt-LT" b="1" dirty="0" smtClean="0">
                <a:solidFill>
                  <a:srgbClr val="0070C0"/>
                </a:solidFill>
                <a:latin typeface="Calibri" panose="020F0502020204030204" pitchFamily="34" charset="0"/>
                <a:cs typeface="Calibri" panose="020F0502020204030204" pitchFamily="34" charset="0"/>
              </a:rPr>
              <a:t>II </a:t>
            </a:r>
            <a:r>
              <a:rPr lang="lt-LT" b="1" dirty="0">
                <a:solidFill>
                  <a:srgbClr val="0070C0"/>
                </a:solidFill>
                <a:latin typeface="Calibri" panose="020F0502020204030204" pitchFamily="34" charset="0"/>
                <a:cs typeface="Calibri" panose="020F0502020204030204" pitchFamily="34" charset="0"/>
              </a:rPr>
              <a:t>etapas: </a:t>
            </a:r>
            <a:r>
              <a:rPr lang="lt-LT" b="1" dirty="0" err="1" smtClean="0">
                <a:solidFill>
                  <a:srgbClr val="0070C0"/>
                </a:solidFill>
                <a:latin typeface="Calibri" panose="020F0502020204030204" pitchFamily="34" charset="0"/>
                <a:cs typeface="Calibri" panose="020F0502020204030204" pitchFamily="34" charset="0"/>
              </a:rPr>
              <a:t>Interakcija</a:t>
            </a:r>
            <a:r>
              <a:rPr lang="lt-LT" b="1" dirty="0" smtClean="0">
                <a:solidFill>
                  <a:srgbClr val="0070C0"/>
                </a:solidFill>
                <a:latin typeface="Calibri" panose="020F0502020204030204" pitchFamily="34" charset="0"/>
                <a:cs typeface="Calibri" panose="020F0502020204030204" pitchFamily="34" charset="0"/>
              </a:rPr>
              <a:t> (dialogas) + </a:t>
            </a:r>
            <a:r>
              <a:rPr lang="lt-LT" b="1" dirty="0">
                <a:solidFill>
                  <a:srgbClr val="0070C0"/>
                </a:solidFill>
                <a:latin typeface="Calibri" panose="020F0502020204030204" pitchFamily="34" charset="0"/>
                <a:cs typeface="Calibri" panose="020F0502020204030204" pitchFamily="34" charset="0"/>
              </a:rPr>
              <a:t>Teksto </a:t>
            </a:r>
            <a:r>
              <a:rPr lang="lt-LT" b="1" dirty="0" err="1">
                <a:solidFill>
                  <a:srgbClr val="0070C0"/>
                </a:solidFill>
                <a:latin typeface="Calibri" panose="020F0502020204030204" pitchFamily="34" charset="0"/>
                <a:cs typeface="Calibri" panose="020F0502020204030204" pitchFamily="34" charset="0"/>
              </a:rPr>
              <a:t>mediacija</a:t>
            </a:r>
            <a:r>
              <a:rPr lang="lt-LT" b="1" dirty="0">
                <a:solidFill>
                  <a:srgbClr val="0070C0"/>
                </a:solidFill>
                <a:latin typeface="Calibri" panose="020F0502020204030204" pitchFamily="34" charset="0"/>
                <a:cs typeface="Calibri" panose="020F0502020204030204" pitchFamily="34" charset="0"/>
              </a:rPr>
              <a:t> </a:t>
            </a:r>
            <a:r>
              <a:rPr lang="lt-LT" b="1" dirty="0" smtClean="0">
                <a:solidFill>
                  <a:srgbClr val="0070C0"/>
                </a:solidFill>
                <a:latin typeface="Calibri" panose="020F0502020204030204" pitchFamily="34" charset="0"/>
                <a:cs typeface="Calibri" panose="020F0502020204030204" pitchFamily="34" charset="0"/>
              </a:rPr>
              <a:t>(</a:t>
            </a:r>
            <a:r>
              <a:rPr lang="lt-LT" b="1" dirty="0" err="1" smtClean="0">
                <a:solidFill>
                  <a:srgbClr val="0070C0"/>
                </a:solidFill>
                <a:latin typeface="Calibri" panose="020F0502020204030204" pitchFamily="34" charset="0"/>
                <a:cs typeface="Calibri" panose="020F0502020204030204" pitchFamily="34" charset="0"/>
              </a:rPr>
              <a:t>video</a:t>
            </a:r>
            <a:r>
              <a:rPr lang="lt-LT" b="1" dirty="0" smtClean="0">
                <a:solidFill>
                  <a:srgbClr val="0070C0"/>
                </a:solidFill>
                <a:latin typeface="Calibri" panose="020F0502020204030204" pitchFamily="34" charset="0"/>
                <a:cs typeface="Calibri" panose="020F0502020204030204" pitchFamily="34" charset="0"/>
              </a:rPr>
              <a:t> įraše esančių minčių perteikimas)</a:t>
            </a:r>
          </a:p>
          <a:p>
            <a:pPr algn="just">
              <a:lnSpc>
                <a:spcPct val="90000"/>
              </a:lnSpc>
              <a:spcBef>
                <a:spcPts val="1001"/>
              </a:spcBef>
            </a:pPr>
            <a:r>
              <a:rPr lang="lt-LT" dirty="0" smtClean="0">
                <a:latin typeface="Calibri" panose="020F0502020204030204" pitchFamily="34" charset="0"/>
                <a:cs typeface="Calibri" panose="020F0502020204030204" pitchFamily="34" charset="0"/>
              </a:rPr>
              <a:t>Papasakok faktus ir paaiškink nuomonę, kurią girdėjai savo klausytame </a:t>
            </a:r>
            <a:r>
              <a:rPr lang="lt-LT" dirty="0" err="1" smtClean="0">
                <a:latin typeface="Calibri" panose="020F0502020204030204" pitchFamily="34" charset="0"/>
                <a:cs typeface="Calibri" panose="020F0502020204030204" pitchFamily="34" charset="0"/>
              </a:rPr>
              <a:t>video</a:t>
            </a:r>
            <a:r>
              <a:rPr lang="lt-LT" dirty="0" smtClean="0">
                <a:latin typeface="Calibri" panose="020F0502020204030204" pitchFamily="34" charset="0"/>
                <a:cs typeface="Calibri" panose="020F0502020204030204" pitchFamily="34" charset="0"/>
              </a:rPr>
              <a:t> įraše. Išklausyk to pačio apie draugo klausytą </a:t>
            </a:r>
            <a:r>
              <a:rPr lang="lt-LT" dirty="0" err="1" smtClean="0">
                <a:latin typeface="Calibri" panose="020F0502020204030204" pitchFamily="34" charset="0"/>
                <a:cs typeface="Calibri" panose="020F0502020204030204" pitchFamily="34" charset="0"/>
              </a:rPr>
              <a:t>video</a:t>
            </a:r>
            <a:r>
              <a:rPr lang="lt-LT" dirty="0" smtClean="0">
                <a:latin typeface="Calibri" panose="020F0502020204030204" pitchFamily="34" charset="0"/>
                <a:cs typeface="Calibri" panose="020F0502020204030204" pitchFamily="34" charset="0"/>
              </a:rPr>
              <a:t>. Stabdyk pasakojimą norėdamas papildomai paklausti, pasitikslinti, ar gerai supranti, norėdamas sužinoti daugiau detalių.</a:t>
            </a:r>
            <a:endParaRPr lang="lt-LT" dirty="0">
              <a:latin typeface="Calibri" panose="020F0502020204030204" pitchFamily="34" charset="0"/>
              <a:cs typeface="Calibri" panose="020F0502020204030204" pitchFamily="34" charset="0"/>
            </a:endParaRPr>
          </a:p>
          <a:p>
            <a:pPr>
              <a:lnSpc>
                <a:spcPct val="90000"/>
              </a:lnSpc>
              <a:spcBef>
                <a:spcPts val="1001"/>
              </a:spcBef>
            </a:pPr>
            <a:endParaRPr lang="lt-LT" b="1" dirty="0" smtClean="0">
              <a:latin typeface="Calibri" panose="020F0502020204030204" pitchFamily="34" charset="0"/>
              <a:cs typeface="Calibri" panose="020F0502020204030204" pitchFamily="34" charset="0"/>
            </a:endParaRPr>
          </a:p>
          <a:p>
            <a:pPr>
              <a:lnSpc>
                <a:spcPct val="90000"/>
              </a:lnSpc>
              <a:spcBef>
                <a:spcPts val="1001"/>
              </a:spcBef>
            </a:pPr>
            <a:r>
              <a:rPr lang="lt-LT" b="1" dirty="0" smtClean="0">
                <a:solidFill>
                  <a:srgbClr val="0070C0"/>
                </a:solidFill>
                <a:latin typeface="Calibri" panose="020F0502020204030204" pitchFamily="34" charset="0"/>
                <a:cs typeface="Calibri" panose="020F0502020204030204" pitchFamily="34" charset="0"/>
              </a:rPr>
              <a:t>III </a:t>
            </a:r>
            <a:r>
              <a:rPr lang="lt-LT" b="1" dirty="0">
                <a:solidFill>
                  <a:srgbClr val="0070C0"/>
                </a:solidFill>
                <a:latin typeface="Calibri" panose="020F0502020204030204" pitchFamily="34" charset="0"/>
                <a:cs typeface="Calibri" panose="020F0502020204030204" pitchFamily="34" charset="0"/>
              </a:rPr>
              <a:t>etapas: </a:t>
            </a:r>
            <a:r>
              <a:rPr lang="lt-LT" b="1" dirty="0" smtClean="0">
                <a:solidFill>
                  <a:srgbClr val="0070C0"/>
                </a:solidFill>
                <a:latin typeface="Calibri" panose="020F0502020204030204" pitchFamily="34" charset="0"/>
                <a:cs typeface="Calibri" panose="020F0502020204030204" pitchFamily="34" charset="0"/>
              </a:rPr>
              <a:t>Diskusija </a:t>
            </a:r>
            <a:r>
              <a:rPr lang="lt-LT" b="1" dirty="0">
                <a:solidFill>
                  <a:srgbClr val="0070C0"/>
                </a:solidFill>
                <a:latin typeface="Calibri" panose="020F0502020204030204" pitchFamily="34" charset="0"/>
                <a:cs typeface="Calibri" panose="020F0502020204030204" pitchFamily="34" charset="0"/>
              </a:rPr>
              <a:t>+ </a:t>
            </a:r>
            <a:r>
              <a:rPr lang="lt-LT" b="1" dirty="0" smtClean="0">
                <a:solidFill>
                  <a:srgbClr val="0070C0"/>
                </a:solidFill>
                <a:latin typeface="Calibri" panose="020F0502020204030204" pitchFamily="34" charset="0"/>
                <a:cs typeface="Calibri" panose="020F0502020204030204" pitchFamily="34" charset="0"/>
              </a:rPr>
              <a:t>Naujų idėjų </a:t>
            </a:r>
            <a:r>
              <a:rPr lang="lt-LT" b="1" dirty="0">
                <a:solidFill>
                  <a:srgbClr val="0070C0"/>
                </a:solidFill>
                <a:latin typeface="Calibri" panose="020F0502020204030204" pitchFamily="34" charset="0"/>
                <a:cs typeface="Calibri" panose="020F0502020204030204" pitchFamily="34" charset="0"/>
              </a:rPr>
              <a:t>ir </a:t>
            </a:r>
            <a:r>
              <a:rPr lang="lt-LT" b="1" dirty="0" smtClean="0">
                <a:solidFill>
                  <a:srgbClr val="0070C0"/>
                </a:solidFill>
                <a:latin typeface="Calibri" panose="020F0502020204030204" pitchFamily="34" charset="0"/>
                <a:cs typeface="Calibri" panose="020F0502020204030204" pitchFamily="34" charset="0"/>
              </a:rPr>
              <a:t>bendro supratimo </a:t>
            </a:r>
            <a:r>
              <a:rPr lang="lt-LT" b="1" dirty="0" err="1" smtClean="0">
                <a:solidFill>
                  <a:srgbClr val="0070C0"/>
                </a:solidFill>
                <a:latin typeface="Calibri" panose="020F0502020204030204" pitchFamily="34" charset="0"/>
                <a:cs typeface="Calibri" panose="020F0502020204030204" pitchFamily="34" charset="0"/>
              </a:rPr>
              <a:t>mediacija</a:t>
            </a:r>
            <a:r>
              <a:rPr lang="lt-LT" b="1" dirty="0" smtClean="0">
                <a:solidFill>
                  <a:srgbClr val="0070C0"/>
                </a:solidFill>
                <a:latin typeface="Calibri" panose="020F0502020204030204" pitchFamily="34" charset="0"/>
                <a:cs typeface="Calibri" panose="020F0502020204030204" pitchFamily="34" charset="0"/>
              </a:rPr>
              <a:t> </a:t>
            </a:r>
            <a:endParaRPr lang="lt-LT" b="1" dirty="0" smtClean="0">
              <a:solidFill>
                <a:srgbClr val="0070C0"/>
              </a:solidFill>
              <a:latin typeface="Calibri" panose="020F0502020204030204" pitchFamily="34" charset="0"/>
              <a:cs typeface="Calibri" panose="020F0502020204030204" pitchFamily="34" charset="0"/>
            </a:endParaRPr>
          </a:p>
          <a:p>
            <a:pPr algn="just">
              <a:lnSpc>
                <a:spcPct val="90000"/>
              </a:lnSpc>
              <a:spcBef>
                <a:spcPts val="1001"/>
              </a:spcBef>
            </a:pPr>
            <a:r>
              <a:rPr lang="lt-LT" dirty="0" smtClean="0">
                <a:latin typeface="Calibri" panose="020F0502020204030204" pitchFamily="34" charset="0"/>
                <a:cs typeface="Calibri" panose="020F0502020204030204" pitchFamily="34" charset="0"/>
              </a:rPr>
              <a:t>Prisijunkite prie kitos poros, kad susidarytų 4 mokinių grupelė. Aptarkite abu </a:t>
            </a:r>
            <a:r>
              <a:rPr lang="lt-LT" dirty="0" err="1" smtClean="0">
                <a:latin typeface="Calibri" panose="020F0502020204030204" pitchFamily="34" charset="0"/>
                <a:cs typeface="Calibri" panose="020F0502020204030204" pitchFamily="34" charset="0"/>
              </a:rPr>
              <a:t>video</a:t>
            </a:r>
            <a:r>
              <a:rPr lang="lt-LT" dirty="0" smtClean="0">
                <a:latin typeface="Calibri" panose="020F0502020204030204" pitchFamily="34" charset="0"/>
                <a:cs typeface="Calibri" panose="020F0502020204030204" pitchFamily="34" charset="0"/>
              </a:rPr>
              <a:t> įrašus. Suformuluokite: 1) kokių veiksmų reikėtų imtis nedelsiant ir 2) kaip mokiniai galėtų prisidėti prie </a:t>
            </a:r>
            <a:r>
              <a:rPr lang="lt-LT" dirty="0" err="1" smtClean="0">
                <a:latin typeface="Calibri" panose="020F0502020204030204" pitchFamily="34" charset="0"/>
                <a:cs typeface="Calibri" panose="020F0502020204030204" pitchFamily="34" charset="0"/>
              </a:rPr>
              <a:t>klimatos</a:t>
            </a:r>
            <a:r>
              <a:rPr lang="lt-LT" dirty="0" smtClean="0">
                <a:latin typeface="Calibri" panose="020F0502020204030204" pitchFamily="34" charset="0"/>
                <a:cs typeface="Calibri" panose="020F0502020204030204" pitchFamily="34" charset="0"/>
              </a:rPr>
              <a:t> kaitos sumažinimo.</a:t>
            </a:r>
          </a:p>
          <a:p>
            <a:pPr>
              <a:lnSpc>
                <a:spcPct val="90000"/>
              </a:lnSpc>
              <a:spcBef>
                <a:spcPts val="1001"/>
              </a:spcBef>
            </a:pPr>
            <a:endParaRPr lang="lt-LT" spc="-1" dirty="0">
              <a:latin typeface="Calibri" panose="020F0502020204030204" pitchFamily="34" charset="0"/>
              <a:cs typeface="Calibri" panose="020F0502020204030204" pitchFamily="34" charset="0"/>
            </a:endParaRPr>
          </a:p>
          <a:p>
            <a:pPr>
              <a:lnSpc>
                <a:spcPct val="90000"/>
              </a:lnSpc>
              <a:spcBef>
                <a:spcPts val="1001"/>
              </a:spcBef>
            </a:pPr>
            <a:endParaRPr lang="lt-LT" b="1" dirty="0" smtClean="0">
              <a:latin typeface="Calibri" panose="020F0502020204030204" pitchFamily="34" charset="0"/>
              <a:cs typeface="Calibri" panose="020F0502020204030204" pitchFamily="34" charset="0"/>
            </a:endParaRPr>
          </a:p>
        </p:txBody>
      </p:sp>
      <p:sp>
        <p:nvSpPr>
          <p:cNvPr id="7" name="Rectangle 6"/>
          <p:cNvSpPr/>
          <p:nvPr/>
        </p:nvSpPr>
        <p:spPr>
          <a:xfrm>
            <a:off x="5588000" y="6642556"/>
            <a:ext cx="6761018" cy="215444"/>
          </a:xfrm>
          <a:prstGeom prst="rect">
            <a:avLst/>
          </a:prstGeom>
        </p:spPr>
        <p:txBody>
          <a:bodyPr wrap="square">
            <a:spAutoFit/>
          </a:bodyPr>
          <a:lstStyle/>
          <a:p>
            <a:pPr algn="just"/>
            <a:r>
              <a:rPr lang="lt-LT" sz="800" dirty="0"/>
              <a:t>Šaltinis: </a:t>
            </a:r>
            <a:r>
              <a:rPr lang="en-US" sz="800" dirty="0"/>
              <a:t>Brian North: Mediation &amp; </a:t>
            </a:r>
            <a:r>
              <a:rPr lang="en-US" sz="800" dirty="0" err="1"/>
              <a:t>Plurilingualism</a:t>
            </a:r>
            <a:r>
              <a:rPr lang="en-US" sz="800" dirty="0"/>
              <a:t> – The CEFR Companion Volume</a:t>
            </a:r>
            <a:r>
              <a:rPr lang="lt-LT" sz="800" dirty="0"/>
              <a:t> </a:t>
            </a:r>
            <a:r>
              <a:rPr lang="en-US" sz="800" dirty="0"/>
              <a:t>https://www.youtube.com/watch?v=aVVQE6-FHOw&amp;t=1059s</a:t>
            </a:r>
            <a:endParaRPr lang="en-US" sz="800" dirty="0"/>
          </a:p>
        </p:txBody>
      </p:sp>
      <p:sp>
        <p:nvSpPr>
          <p:cNvPr id="8" name="Subtitle 2"/>
          <p:cNvSpPr>
            <a:spLocks noGrp="1"/>
          </p:cNvSpPr>
          <p:nvPr>
            <p:ph type="subTitle"/>
          </p:nvPr>
        </p:nvSpPr>
        <p:spPr>
          <a:xfrm>
            <a:off x="930443" y="1169082"/>
            <a:ext cx="815229" cy="886397"/>
          </a:xfrm>
        </p:spPr>
        <p:txBody>
          <a:bodyPr/>
          <a:lstStyle/>
          <a:p>
            <a:pPr marL="0" indent="0">
              <a:lnSpc>
                <a:spcPct val="100000"/>
              </a:lnSpc>
              <a:buNone/>
            </a:pPr>
            <a:r>
              <a:rPr lang="lt-LT" sz="1800" b="1" dirty="0" err="1" smtClean="0">
                <a:solidFill>
                  <a:srgbClr val="FF0000"/>
                </a:solidFill>
                <a:latin typeface="Calibri" panose="020F0502020204030204" pitchFamily="34" charset="0"/>
                <a:cs typeface="Calibri" panose="020F0502020204030204" pitchFamily="34" charset="0"/>
              </a:rPr>
              <a:t>Video</a:t>
            </a:r>
            <a:r>
              <a:rPr lang="lt-LT" sz="1800" b="1" dirty="0" smtClean="0">
                <a:solidFill>
                  <a:srgbClr val="FF0000"/>
                </a:solidFill>
                <a:latin typeface="Calibri" panose="020F0502020204030204" pitchFamily="34" charset="0"/>
                <a:cs typeface="Calibri" panose="020F0502020204030204" pitchFamily="34" charset="0"/>
              </a:rPr>
              <a:t> A</a:t>
            </a:r>
            <a:endParaRPr lang="en-US" sz="1800" b="1" dirty="0">
              <a:solidFill>
                <a:srgbClr val="FF0000"/>
              </a:solidFill>
              <a:latin typeface="Calibri" panose="020F0502020204030204" pitchFamily="34" charset="0"/>
              <a:cs typeface="Calibri" panose="020F0502020204030204" pitchFamily="34" charset="0"/>
            </a:endParaRPr>
          </a:p>
          <a:p>
            <a:pPr marL="0" indent="0">
              <a:buNone/>
            </a:pPr>
            <a:endParaRPr lang="en-US" dirty="0"/>
          </a:p>
        </p:txBody>
      </p:sp>
      <p:sp>
        <p:nvSpPr>
          <p:cNvPr id="10" name="Subtitle 2"/>
          <p:cNvSpPr>
            <a:spLocks noGrp="1"/>
          </p:cNvSpPr>
          <p:nvPr>
            <p:ph type="subTitle"/>
          </p:nvPr>
        </p:nvSpPr>
        <p:spPr>
          <a:xfrm>
            <a:off x="3824827" y="1169082"/>
            <a:ext cx="815229" cy="886397"/>
          </a:xfrm>
        </p:spPr>
        <p:txBody>
          <a:bodyPr/>
          <a:lstStyle/>
          <a:p>
            <a:pPr marL="0" indent="0">
              <a:lnSpc>
                <a:spcPct val="100000"/>
              </a:lnSpc>
              <a:buNone/>
            </a:pPr>
            <a:r>
              <a:rPr lang="lt-LT" sz="1800" b="1" dirty="0" err="1" smtClean="0">
                <a:solidFill>
                  <a:srgbClr val="FF0000"/>
                </a:solidFill>
                <a:latin typeface="Calibri" panose="020F0502020204030204" pitchFamily="34" charset="0"/>
                <a:cs typeface="Calibri" panose="020F0502020204030204" pitchFamily="34" charset="0"/>
              </a:rPr>
              <a:t>Video</a:t>
            </a:r>
            <a:r>
              <a:rPr lang="lt-LT" sz="1800" b="1" dirty="0" smtClean="0">
                <a:solidFill>
                  <a:srgbClr val="FF0000"/>
                </a:solidFill>
                <a:latin typeface="Calibri" panose="020F0502020204030204" pitchFamily="34" charset="0"/>
                <a:cs typeface="Calibri" panose="020F0502020204030204" pitchFamily="34" charset="0"/>
              </a:rPr>
              <a:t> B</a:t>
            </a:r>
            <a:endParaRPr lang="en-US" sz="1800" b="1" dirty="0">
              <a:solidFill>
                <a:srgbClr val="FF0000"/>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76041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539"/>
            <a:ext cx="12192000" cy="830997"/>
          </a:xfrm>
        </p:spPr>
        <p:txBody>
          <a:bodyPr/>
          <a:lstStyle/>
          <a:p>
            <a:pPr algn="ctr"/>
            <a:r>
              <a:rPr lang="lt-LT" sz="3000" b="1" dirty="0" smtClean="0">
                <a:solidFill>
                  <a:schemeClr val="tx2"/>
                </a:solidFill>
                <a:latin typeface="Calibri" panose="020F0502020204030204" pitchFamily="34" charset="0"/>
                <a:cs typeface="Calibri" panose="020F0502020204030204" pitchFamily="34" charset="0"/>
              </a:rPr>
              <a:t>Pavyzdys: </a:t>
            </a:r>
            <a:r>
              <a:rPr lang="lt-LT" sz="3000" b="1" dirty="0" smtClean="0">
                <a:solidFill>
                  <a:schemeClr val="tx2"/>
                </a:solidFill>
                <a:latin typeface="Calibri" panose="020F0502020204030204" pitchFamily="34" charset="0"/>
                <a:cs typeface="Calibri" panose="020F0502020204030204" pitchFamily="34" charset="0"/>
              </a:rPr>
              <a:t>egzamino</a:t>
            </a:r>
            <a:r>
              <a:rPr lang="lt-LT" sz="3000" b="1" dirty="0" smtClean="0">
                <a:solidFill>
                  <a:schemeClr val="tx2"/>
                </a:solidFill>
                <a:latin typeface="Calibri" panose="020F0502020204030204" pitchFamily="34" charset="0"/>
                <a:cs typeface="Calibri" panose="020F0502020204030204" pitchFamily="34" charset="0"/>
              </a:rPr>
              <a:t> (</a:t>
            </a:r>
            <a:r>
              <a:rPr lang="en-US" sz="3000" b="1" dirty="0" smtClean="0">
                <a:solidFill>
                  <a:schemeClr val="tx2"/>
                </a:solidFill>
                <a:latin typeface="Calibri" panose="020F0502020204030204" pitchFamily="34" charset="0"/>
                <a:cs typeface="Calibri" panose="020F0502020204030204" pitchFamily="34" charset="0"/>
              </a:rPr>
              <a:t>“State </a:t>
            </a:r>
            <a:r>
              <a:rPr lang="en-US" sz="3000" b="1" dirty="0">
                <a:solidFill>
                  <a:schemeClr val="tx2"/>
                </a:solidFill>
                <a:latin typeface="Calibri" panose="020F0502020204030204" pitchFamily="34" charset="0"/>
                <a:cs typeface="Calibri" panose="020F0502020204030204" pitchFamily="34" charset="0"/>
              </a:rPr>
              <a:t>Certificate in Language Proficiency</a:t>
            </a:r>
            <a:r>
              <a:rPr lang="en-US" sz="3000" b="1" dirty="0" smtClean="0">
                <a:solidFill>
                  <a:schemeClr val="tx2"/>
                </a:solidFill>
                <a:latin typeface="Calibri" panose="020F0502020204030204" pitchFamily="34" charset="0"/>
                <a:cs typeface="Calibri" panose="020F0502020204030204" pitchFamily="34" charset="0"/>
              </a:rPr>
              <a:t>,”</a:t>
            </a:r>
            <a:r>
              <a:rPr lang="lt-LT" sz="3000" b="1" dirty="0" smtClean="0">
                <a:solidFill>
                  <a:schemeClr val="tx2"/>
                </a:solidFill>
                <a:latin typeface="Calibri" panose="020F0502020204030204" pitchFamily="34" charset="0"/>
                <a:cs typeface="Calibri" panose="020F0502020204030204" pitchFamily="34" charset="0"/>
              </a:rPr>
              <a:t>)</a:t>
            </a:r>
            <a:r>
              <a:rPr lang="en-US" sz="3000" b="1" dirty="0">
                <a:solidFill>
                  <a:schemeClr val="tx2"/>
                </a:solidFill>
                <a:latin typeface="Calibri" panose="020F0502020204030204" pitchFamily="34" charset="0"/>
                <a:cs typeface="Calibri" panose="020F0502020204030204" pitchFamily="34" charset="0"/>
              </a:rPr>
              <a:t/>
            </a:r>
            <a:br>
              <a:rPr lang="en-US" sz="3000" b="1" dirty="0">
                <a:solidFill>
                  <a:schemeClr val="tx2"/>
                </a:solidFill>
                <a:latin typeface="Calibri" panose="020F0502020204030204" pitchFamily="34" charset="0"/>
                <a:cs typeface="Calibri" panose="020F0502020204030204" pitchFamily="34" charset="0"/>
              </a:rPr>
            </a:br>
            <a:r>
              <a:rPr lang="lt-LT" sz="3000" b="1" dirty="0" smtClean="0">
                <a:solidFill>
                  <a:schemeClr val="tx2"/>
                </a:solidFill>
                <a:latin typeface="Calibri" panose="020F0502020204030204" pitchFamily="34" charset="0"/>
                <a:cs typeface="Calibri" panose="020F0502020204030204" pitchFamily="34" charset="0"/>
              </a:rPr>
              <a:t>užduotis Graikijoje / Teksto </a:t>
            </a:r>
            <a:r>
              <a:rPr lang="lt-LT" sz="3000" b="1" dirty="0" err="1" smtClean="0">
                <a:solidFill>
                  <a:schemeClr val="tx2"/>
                </a:solidFill>
                <a:latin typeface="Calibri" panose="020F0502020204030204" pitchFamily="34" charset="0"/>
                <a:cs typeface="Calibri" panose="020F0502020204030204" pitchFamily="34" charset="0"/>
              </a:rPr>
              <a:t>mediacija</a:t>
            </a:r>
            <a:r>
              <a:rPr lang="lt-LT" sz="3000" b="1" dirty="0" smtClean="0">
                <a:solidFill>
                  <a:schemeClr val="tx2"/>
                </a:solidFill>
                <a:latin typeface="Calibri" panose="020F0502020204030204" pitchFamily="34" charset="0"/>
                <a:cs typeface="Calibri" panose="020F0502020204030204" pitchFamily="34" charset="0"/>
              </a:rPr>
              <a:t> raštu (iš graikų k. į anglų k.)</a:t>
            </a:r>
            <a:endParaRPr lang="en-US" sz="3000" dirty="0">
              <a:solidFill>
                <a:schemeClr val="tx2"/>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537460" y="1018236"/>
            <a:ext cx="7117080" cy="5273040"/>
          </a:xfrm>
          <a:prstGeom prst="rect">
            <a:avLst/>
          </a:prstGeom>
        </p:spPr>
      </p:pic>
      <p:sp>
        <p:nvSpPr>
          <p:cNvPr id="6" name="Rectangle 5"/>
          <p:cNvSpPr/>
          <p:nvPr/>
        </p:nvSpPr>
        <p:spPr>
          <a:xfrm>
            <a:off x="5301673" y="6512718"/>
            <a:ext cx="6761018" cy="215444"/>
          </a:xfrm>
          <a:prstGeom prst="rect">
            <a:avLst/>
          </a:prstGeom>
        </p:spPr>
        <p:txBody>
          <a:bodyPr wrap="square">
            <a:spAutoFit/>
          </a:bodyPr>
          <a:lstStyle/>
          <a:p>
            <a:pPr algn="just"/>
            <a:r>
              <a:rPr lang="lt-LT" sz="800" dirty="0"/>
              <a:t>Šaltinis: </a:t>
            </a:r>
            <a:r>
              <a:rPr lang="en-US" sz="800" dirty="0"/>
              <a:t>Brian North: Mediation &amp; </a:t>
            </a:r>
            <a:r>
              <a:rPr lang="en-US" sz="800" dirty="0" err="1"/>
              <a:t>Plurilingualism</a:t>
            </a:r>
            <a:r>
              <a:rPr lang="en-US" sz="800" dirty="0"/>
              <a:t> – The CEFR Companion Volume</a:t>
            </a:r>
            <a:r>
              <a:rPr lang="lt-LT" sz="800" dirty="0"/>
              <a:t> </a:t>
            </a:r>
            <a:r>
              <a:rPr lang="en-US" sz="800" dirty="0"/>
              <a:t>https://www.youtube.com/watch?v=aVVQE6-FHOw&amp;t=1059s</a:t>
            </a:r>
            <a:endParaRPr lang="en-US" sz="800" dirty="0"/>
          </a:p>
        </p:txBody>
      </p:sp>
      <p:sp>
        <p:nvSpPr>
          <p:cNvPr id="7" name="Rectangle 6"/>
          <p:cNvSpPr/>
          <p:nvPr/>
        </p:nvSpPr>
        <p:spPr>
          <a:xfrm>
            <a:off x="101600" y="6574273"/>
            <a:ext cx="5015345" cy="215444"/>
          </a:xfrm>
          <a:prstGeom prst="rect">
            <a:avLst/>
          </a:prstGeom>
        </p:spPr>
        <p:txBody>
          <a:bodyPr wrap="square">
            <a:spAutoFit/>
          </a:bodyPr>
          <a:lstStyle/>
          <a:p>
            <a:r>
              <a:rPr lang="en-US" sz="800" dirty="0">
                <a:solidFill>
                  <a:srgbClr val="2E2E2E"/>
                </a:solidFill>
                <a:latin typeface="Calibri" panose="020F0502020204030204" pitchFamily="34" charset="0"/>
                <a:cs typeface="Calibri" panose="020F0502020204030204" pitchFamily="34" charset="0"/>
              </a:rPr>
              <a:t>“State Certificate in Language Proficiency,” nationally and internationally known as the KPG</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458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249382" y="418222"/>
            <a:ext cx="11794835" cy="609398"/>
          </a:xfrm>
        </p:spPr>
        <p:txBody>
          <a:bodyPr/>
          <a:lstStyle/>
          <a:p>
            <a:pPr algn="ctr"/>
            <a:r>
              <a:rPr lang="lt-LT" dirty="0" smtClean="0">
                <a:solidFill>
                  <a:schemeClr val="tx1">
                    <a:lumMod val="65000"/>
                    <a:lumOff val="35000"/>
                  </a:schemeClr>
                </a:solidFill>
              </a:rPr>
              <a:t>Sėkmės augant ir auginant jaunąją kartą</a:t>
            </a:r>
            <a:r>
              <a:rPr lang="en-US" dirty="0" smtClean="0">
                <a:solidFill>
                  <a:schemeClr val="tx1">
                    <a:lumMod val="65000"/>
                    <a:lumOff val="35000"/>
                  </a:schemeClr>
                </a:solidFill>
              </a:rPr>
              <a:t>!</a:t>
            </a:r>
            <a:endParaRPr lang="en-US" dirty="0">
              <a:solidFill>
                <a:schemeClr val="tx1">
                  <a:lumMod val="65000"/>
                  <a:lumOff val="35000"/>
                </a:schemeClr>
              </a:solidFill>
            </a:endParaRPr>
          </a:p>
        </p:txBody>
      </p:sp>
      <p:pic>
        <p:nvPicPr>
          <p:cNvPr id="4" name="Picture 3"/>
          <p:cNvPicPr>
            <a:picLocks noChangeAspect="1"/>
          </p:cNvPicPr>
          <p:nvPr/>
        </p:nvPicPr>
        <p:blipFill>
          <a:blip r:embed="rId2"/>
          <a:stretch>
            <a:fillRect/>
          </a:stretch>
        </p:blipFill>
        <p:spPr>
          <a:xfrm>
            <a:off x="4618417" y="1027620"/>
            <a:ext cx="3056763" cy="4598670"/>
          </a:xfrm>
          <a:prstGeom prst="rect">
            <a:avLst/>
          </a:prstGeom>
        </p:spPr>
      </p:pic>
      <p:sp>
        <p:nvSpPr>
          <p:cNvPr id="6" name="Rectangle 5"/>
          <p:cNvSpPr/>
          <p:nvPr/>
        </p:nvSpPr>
        <p:spPr>
          <a:xfrm>
            <a:off x="6636415" y="5318075"/>
            <a:ext cx="1542472" cy="74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900" dirty="0" smtClean="0">
                <a:solidFill>
                  <a:schemeClr val="tx1"/>
                </a:solidFill>
              </a:rPr>
              <a:t> </a:t>
            </a:r>
            <a:r>
              <a:rPr lang="lt-LT" sz="900" dirty="0" err="1" smtClean="0">
                <a:solidFill>
                  <a:schemeClr val="tx1"/>
                </a:solidFill>
              </a:rPr>
              <a:t>Pixabay</a:t>
            </a:r>
            <a:r>
              <a:rPr lang="lt-LT" sz="900" dirty="0" smtClean="0">
                <a:solidFill>
                  <a:schemeClr val="tx1"/>
                </a:solidFill>
              </a:rPr>
              <a:t> nuotrauka</a:t>
            </a:r>
            <a:endParaRPr lang="en-US" sz="900" dirty="0">
              <a:solidFill>
                <a:schemeClr val="tx1"/>
              </a:solidFill>
            </a:endParaRPr>
          </a:p>
        </p:txBody>
      </p:sp>
      <p:sp>
        <p:nvSpPr>
          <p:cNvPr id="5" name="Subtitle 2"/>
          <p:cNvSpPr>
            <a:spLocks noGrp="1"/>
          </p:cNvSpPr>
          <p:nvPr>
            <p:ph type="subTitle"/>
          </p:nvPr>
        </p:nvSpPr>
        <p:spPr>
          <a:xfrm>
            <a:off x="539805" y="5930989"/>
            <a:ext cx="11794835" cy="609398"/>
          </a:xfrm>
        </p:spPr>
        <p:txBody>
          <a:bodyPr/>
          <a:lstStyle/>
          <a:p>
            <a:pPr algn="ctr"/>
            <a:r>
              <a:rPr lang="lt-LT" dirty="0" smtClean="0">
                <a:solidFill>
                  <a:schemeClr val="accent6">
                    <a:lumMod val="50000"/>
                  </a:schemeClr>
                </a:solidFill>
              </a:rPr>
              <a:t>Gražios vasaros</a:t>
            </a:r>
            <a:r>
              <a:rPr lang="en-US" dirty="0" smtClean="0">
                <a:solidFill>
                  <a:schemeClr val="accent6">
                    <a:lumMod val="50000"/>
                  </a:schemeClr>
                </a:solidFill>
              </a:rPr>
              <a:t>!</a:t>
            </a:r>
            <a:endParaRPr lang="en-US" dirty="0">
              <a:solidFill>
                <a:schemeClr val="accent6">
                  <a:lumMod val="50000"/>
                </a:schemeClr>
              </a:solidFill>
            </a:endParaRPr>
          </a:p>
        </p:txBody>
      </p:sp>
    </p:spTree>
    <p:extLst>
      <p:ext uri="{BB962C8B-B14F-4D97-AF65-F5344CB8AC3E}">
        <p14:creationId xmlns:p14="http://schemas.microsoft.com/office/powerpoint/2010/main" val="99987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606600" y="578160"/>
            <a:ext cx="10785960" cy="5938200"/>
          </a:xfrm>
          <a:prstGeom prst="rect">
            <a:avLst/>
          </a:prstGeom>
          <a:noFill/>
          <a:ln>
            <a:noFill/>
          </a:ln>
        </p:spPr>
        <p:txBody>
          <a:bodyPr>
            <a:normAutofit/>
          </a:bodyPr>
          <a:lstStyle/>
          <a:p>
            <a:pPr algn="ctr">
              <a:lnSpc>
                <a:spcPct val="90000"/>
              </a:lnSpc>
              <a:spcBef>
                <a:spcPts val="1001"/>
              </a:spcBef>
            </a:pPr>
            <a:r>
              <a:rPr lang="lt-LT" sz="4000" b="1" spc="-1" dirty="0">
                <a:solidFill>
                  <a:srgbClr val="000000"/>
                </a:solidFill>
                <a:latin typeface="Calibri"/>
              </a:rPr>
              <a:t>T</a:t>
            </a:r>
            <a:r>
              <a:rPr lang="lt-LT" sz="4000" b="1" strike="noStrike" spc="-1" dirty="0" smtClean="0">
                <a:solidFill>
                  <a:srgbClr val="000000"/>
                </a:solidFill>
                <a:latin typeface="Calibri"/>
              </a:rPr>
              <a:t>urinys:</a:t>
            </a:r>
            <a:endParaRPr lang="en-US" sz="4000" b="1" strike="noStrike" spc="-1" dirty="0" smtClean="0">
              <a:solidFill>
                <a:srgbClr val="000000"/>
              </a:solidFill>
              <a:latin typeface="Calibri"/>
            </a:endParaRPr>
          </a:p>
          <a:p>
            <a:pPr algn="ctr">
              <a:lnSpc>
                <a:spcPct val="90000"/>
              </a:lnSpc>
              <a:spcBef>
                <a:spcPts val="1001"/>
              </a:spcBef>
            </a:pPr>
            <a:endParaRPr lang="lt-LT" sz="4000" b="1" strike="noStrike" spc="-1" dirty="0" smtClean="0">
              <a:solidFill>
                <a:srgbClr val="000000"/>
              </a:solidFill>
              <a:latin typeface="Calibri"/>
            </a:endParaRPr>
          </a:p>
          <a:p>
            <a:pPr marL="457200" indent="-457200">
              <a:lnSpc>
                <a:spcPct val="90000"/>
              </a:lnSpc>
              <a:spcBef>
                <a:spcPts val="1001"/>
              </a:spcBef>
              <a:buFont typeface="Arial" panose="020B0604020202020204" pitchFamily="34" charset="0"/>
              <a:buChar char="•"/>
            </a:pPr>
            <a:endParaRPr lang="en-US" sz="3600" b="1" strike="noStrike" spc="-1" dirty="0" smtClean="0">
              <a:solidFill>
                <a:srgbClr val="000000"/>
              </a:solidFill>
              <a:latin typeface="Calibri"/>
            </a:endParaRPr>
          </a:p>
          <a:p>
            <a:pPr marL="457200" indent="-457200">
              <a:lnSpc>
                <a:spcPct val="90000"/>
              </a:lnSpc>
              <a:spcBef>
                <a:spcPts val="1001"/>
              </a:spcBef>
              <a:buFont typeface="Arial" panose="020B0604020202020204" pitchFamily="34" charset="0"/>
              <a:buChar char="•"/>
            </a:pPr>
            <a:r>
              <a:rPr lang="lt-LT" sz="3600" b="1" strike="noStrike" spc="-1" dirty="0" smtClean="0">
                <a:solidFill>
                  <a:srgbClr val="000000"/>
                </a:solidFill>
                <a:latin typeface="Calibri"/>
              </a:rPr>
              <a:t>Atnaujinti Bendrieji Europos kalbų metmenys </a:t>
            </a:r>
            <a:r>
              <a:rPr lang="lt-LT" sz="3600" b="0" strike="noStrike" spc="-1" dirty="0" smtClean="0">
                <a:solidFill>
                  <a:srgbClr val="000000"/>
                </a:solidFill>
                <a:latin typeface="Calibri"/>
              </a:rPr>
              <a:t>– vertė ir nauji aspektai.</a:t>
            </a:r>
          </a:p>
          <a:p>
            <a:pPr marL="457200" indent="-4572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457200" indent="-457200">
              <a:lnSpc>
                <a:spcPct val="90000"/>
              </a:lnSpc>
              <a:spcBef>
                <a:spcPts val="1001"/>
              </a:spcBef>
              <a:buFont typeface="Arial" panose="020B0604020202020204" pitchFamily="34" charset="0"/>
              <a:buChar char="•"/>
            </a:pPr>
            <a:r>
              <a:rPr lang="lt-LT" sz="3600" b="1" spc="-1" dirty="0" smtClean="0">
                <a:solidFill>
                  <a:srgbClr val="000000"/>
                </a:solidFill>
                <a:latin typeface="Calibri"/>
              </a:rPr>
              <a:t>Tarpininkavimas / </a:t>
            </a:r>
            <a:r>
              <a:rPr lang="lt-LT" sz="3600" b="1" spc="-1" dirty="0" err="1" smtClean="0">
                <a:solidFill>
                  <a:srgbClr val="000000"/>
                </a:solidFill>
                <a:latin typeface="Calibri"/>
              </a:rPr>
              <a:t>Mediacija</a:t>
            </a:r>
            <a:r>
              <a:rPr lang="lt-LT" sz="3600" b="1" spc="-1" dirty="0" smtClean="0">
                <a:solidFill>
                  <a:srgbClr val="000000"/>
                </a:solidFill>
                <a:latin typeface="Calibri"/>
              </a:rPr>
              <a:t> </a:t>
            </a:r>
            <a:r>
              <a:rPr lang="lt-LT" sz="3600" spc="-1" dirty="0" smtClean="0">
                <a:solidFill>
                  <a:srgbClr val="000000"/>
                </a:solidFill>
                <a:latin typeface="Calibri"/>
              </a:rPr>
              <a:t>– </a:t>
            </a:r>
            <a:r>
              <a:rPr lang="lt-LT" sz="3600" spc="-1" dirty="0" smtClean="0">
                <a:solidFill>
                  <a:srgbClr val="000000"/>
                </a:solidFill>
                <a:latin typeface="Calibri"/>
              </a:rPr>
              <a:t>išplėsta </a:t>
            </a:r>
            <a:r>
              <a:rPr lang="lt-LT" sz="3600" spc="-1" dirty="0" smtClean="0">
                <a:solidFill>
                  <a:srgbClr val="000000"/>
                </a:solidFill>
                <a:latin typeface="Calibri"/>
              </a:rPr>
              <a:t>/ svarbiausia</a:t>
            </a:r>
            <a:r>
              <a:rPr lang="lt-LT" sz="3600" b="0" strike="noStrike" spc="-1" dirty="0" smtClean="0">
                <a:solidFill>
                  <a:srgbClr val="000000"/>
                </a:solidFill>
                <a:latin typeface="Calibri"/>
              </a:rPr>
              <a:t> veikla mokant(</a:t>
            </a:r>
            <a:r>
              <a:rPr lang="lt-LT" sz="3600" b="0" strike="noStrike" spc="-1" dirty="0" err="1" smtClean="0">
                <a:solidFill>
                  <a:srgbClr val="000000"/>
                </a:solidFill>
                <a:latin typeface="Calibri"/>
              </a:rPr>
              <a:t>is</a:t>
            </a:r>
            <a:r>
              <a:rPr lang="lt-LT" sz="3600" b="0" strike="noStrike" spc="-1" dirty="0" smtClean="0">
                <a:solidFill>
                  <a:srgbClr val="000000"/>
                </a:solidFill>
                <a:latin typeface="Calibri"/>
              </a:rPr>
              <a:t>) užsienio kalbų.</a:t>
            </a:r>
            <a:endParaRPr lang="en-US" sz="3600" b="0" strike="noStrike" spc="-1" dirty="0">
              <a:solidFill>
                <a:srgbClr val="000000"/>
              </a:solidFill>
              <a:latin typeface="Calibri"/>
            </a:endParaRPr>
          </a:p>
          <a:p>
            <a:pPr marL="360">
              <a:lnSpc>
                <a:spcPct val="90000"/>
              </a:lnSpc>
              <a:spcBef>
                <a:spcPts val="1001"/>
              </a:spcBef>
              <a:buClr>
                <a:srgbClr val="000000"/>
              </a:buClr>
            </a:pPr>
            <a:r>
              <a:rPr lang="en-US" sz="1600" b="1" strike="noStrike" spc="-1" dirty="0">
                <a:solidFill>
                  <a:srgbClr val="002060"/>
                </a:solidFill>
                <a:latin typeface="Verdana"/>
                <a:ea typeface="Verdana"/>
              </a:rPr>
              <a:t>		</a:t>
            </a:r>
            <a:endParaRPr lang="en-US" sz="1600" b="0" strike="noStrike" spc="-1" dirty="0">
              <a:solidFill>
                <a:srgbClr val="000000"/>
              </a:solidFill>
              <a:latin typeface="Calibri"/>
            </a:endParaRPr>
          </a:p>
          <a:p>
            <a:pPr>
              <a:lnSpc>
                <a:spcPct val="90000"/>
              </a:lnSpc>
              <a:spcBef>
                <a:spcPts val="1001"/>
              </a:spcBef>
            </a:pPr>
            <a:endParaRPr lang="en-US" sz="1600" b="0" strike="noStrike" spc="-1" dirty="0">
              <a:solidFill>
                <a:srgbClr val="000000"/>
              </a:solidFill>
              <a:latin typeface="Calibri"/>
            </a:endParaRPr>
          </a:p>
        </p:txBody>
      </p:sp>
      <p:pic>
        <p:nvPicPr>
          <p:cNvPr id="134" name="Paveikslėlis 3"/>
          <p:cNvPicPr/>
          <p:nvPr/>
        </p:nvPicPr>
        <p:blipFill>
          <a:blip r:embed="rId2"/>
          <a:stretch/>
        </p:blipFill>
        <p:spPr>
          <a:xfrm>
            <a:off x="9689040" y="747360"/>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1" y="363950"/>
            <a:ext cx="10515240" cy="1218795"/>
          </a:xfrm>
        </p:spPr>
        <p:txBody>
          <a:bodyPr/>
          <a:lstStyle/>
          <a:p>
            <a:pPr algn="ctr">
              <a:spcBef>
                <a:spcPts val="1001"/>
              </a:spcBef>
            </a:pPr>
            <a:r>
              <a:rPr lang="lt-LT" b="1" dirty="0" smtClean="0">
                <a:latin typeface="Calibri" panose="020F0502020204030204" pitchFamily="34" charset="0"/>
                <a:cs typeface="Calibri" panose="020F0502020204030204" pitchFamily="34" charset="0"/>
              </a:rPr>
              <a:t>Esminės </a:t>
            </a:r>
            <a:r>
              <a:rPr lang="lt-LT" b="1" dirty="0">
                <a:latin typeface="Calibri" panose="020F0502020204030204" pitchFamily="34" charset="0"/>
                <a:cs typeface="Calibri" panose="020F0502020204030204" pitchFamily="34" charset="0"/>
              </a:rPr>
              <a:t>kryptys užsienio k. mokymo(</a:t>
            </a:r>
            <a:r>
              <a:rPr lang="lt-LT" b="1" dirty="0" err="1">
                <a:latin typeface="Calibri" panose="020F0502020204030204" pitchFamily="34" charset="0"/>
                <a:cs typeface="Calibri" panose="020F0502020204030204" pitchFamily="34" charset="0"/>
              </a:rPr>
              <a:t>si</a:t>
            </a:r>
            <a:r>
              <a:rPr lang="lt-LT" b="1" dirty="0">
                <a:latin typeface="Calibri" panose="020F0502020204030204" pitchFamily="34" charset="0"/>
                <a:cs typeface="Calibri" panose="020F0502020204030204" pitchFamily="34" charset="0"/>
              </a:rPr>
              <a:t>) srityje</a:t>
            </a:r>
            <a:endParaRPr lang="lt-LT" sz="4000" b="1" spc="-1" dirty="0">
              <a:solidFill>
                <a:srgbClr val="000000"/>
              </a:solidFill>
              <a:latin typeface="Calibri"/>
            </a:endParaRPr>
          </a:p>
        </p:txBody>
      </p:sp>
      <p:sp>
        <p:nvSpPr>
          <p:cNvPr id="3" name="Subtitle 2"/>
          <p:cNvSpPr>
            <a:spLocks noGrp="1"/>
          </p:cNvSpPr>
          <p:nvPr>
            <p:ph type="subTitle"/>
          </p:nvPr>
        </p:nvSpPr>
        <p:spPr>
          <a:xfrm>
            <a:off x="296091" y="1915274"/>
            <a:ext cx="11321143" cy="6404830"/>
          </a:xfrm>
        </p:spPr>
        <p:txBody>
          <a:bodyPr/>
          <a:lstStyle/>
          <a:p>
            <a:pPr marL="571500" indent="-571500" algn="just">
              <a:spcBef>
                <a:spcPts val="0"/>
              </a:spcBef>
              <a:spcAft>
                <a:spcPts val="30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a:t>
            </a:r>
            <a:r>
              <a:rPr lang="lt-LT" sz="3200" dirty="0" err="1" smtClean="0">
                <a:latin typeface="Calibri" panose="020F0502020204030204" pitchFamily="34" charset="0"/>
                <a:cs typeface="Calibri" panose="020F0502020204030204" pitchFamily="34" charset="0"/>
              </a:rPr>
              <a:t>ktyvaus</a:t>
            </a:r>
            <a:r>
              <a:rPr lang="lt-LT" sz="3200" dirty="0" smtClean="0">
                <a:latin typeface="Calibri" panose="020F0502020204030204" pitchFamily="34" charset="0"/>
                <a:cs typeface="Calibri" panose="020F0502020204030204" pitchFamily="34" charset="0"/>
              </a:rPr>
              <a:t> mokymosi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akcentavimas</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vietoj</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mokymo</a:t>
            </a:r>
            <a:r>
              <a:rPr lang="en-US" sz="3200" dirty="0" smtClean="0">
                <a:latin typeface="Calibri" panose="020F0502020204030204" pitchFamily="34" charset="0"/>
                <a:cs typeface="Calibri" panose="020F0502020204030204" pitchFamily="34" charset="0"/>
              </a:rPr>
              <a:t>;</a:t>
            </a:r>
            <a:endParaRPr lang="lt-LT" sz="3200" dirty="0" smtClean="0">
              <a:latin typeface="Calibri" panose="020F0502020204030204" pitchFamily="34" charset="0"/>
              <a:cs typeface="Calibri" panose="020F0502020204030204" pitchFamily="34" charset="0"/>
            </a:endParaRPr>
          </a:p>
          <a:p>
            <a:pPr marL="571500" indent="-571500" algn="just">
              <a:spcBef>
                <a:spcPts val="0"/>
              </a:spcBef>
              <a:spcAft>
                <a:spcPts val="3000"/>
              </a:spcAft>
              <a:buFont typeface="Arial" panose="020B0604020202020204" pitchFamily="34" charset="0"/>
              <a:buChar char="•"/>
            </a:pPr>
            <a:r>
              <a:rPr lang="lt-LT" sz="3200" dirty="0" smtClean="0">
                <a:latin typeface="Calibri" panose="020F0502020204030204" pitchFamily="34" charset="0"/>
                <a:cs typeface="Calibri" panose="020F0502020204030204" pitchFamily="34" charset="0"/>
              </a:rPr>
              <a:t>Siekis sukurti prasmingesnio mokymosi aplinkas,</a:t>
            </a:r>
          </a:p>
          <a:p>
            <a:pPr marL="571500" indent="-571500" algn="just">
              <a:spcBef>
                <a:spcPts val="0"/>
              </a:spcBef>
              <a:spcAft>
                <a:spcPts val="3000"/>
              </a:spcAft>
              <a:buFont typeface="Arial" panose="020B0604020202020204" pitchFamily="34" charset="0"/>
              <a:buChar char="•"/>
            </a:pPr>
            <a:r>
              <a:rPr lang="lt-LT" sz="3200" dirty="0" smtClean="0">
                <a:latin typeface="Calibri" panose="020F0502020204030204" pitchFamily="34" charset="0"/>
                <a:cs typeface="Calibri" panose="020F0502020204030204" pitchFamily="34" charset="0"/>
              </a:rPr>
              <a:t>Dėmesys mokymuisi </a:t>
            </a:r>
            <a:r>
              <a:rPr lang="lt-LT" sz="3200" dirty="0">
                <a:latin typeface="Calibri" panose="020F0502020204030204" pitchFamily="34" charset="0"/>
                <a:cs typeface="Calibri" panose="020F0502020204030204" pitchFamily="34" charset="0"/>
              </a:rPr>
              <a:t>bendradarbiaujant ir grupėje</a:t>
            </a:r>
            <a:r>
              <a:rPr lang="lt-LT" sz="3200" dirty="0" smtClean="0">
                <a:latin typeface="Calibri" panose="020F0502020204030204" pitchFamily="34" charset="0"/>
                <a:cs typeface="Calibri" panose="020F0502020204030204" pitchFamily="34" charset="0"/>
              </a:rPr>
              <a:t>,</a:t>
            </a:r>
            <a:endParaRPr lang="en-US" sz="3200" dirty="0" smtClean="0">
              <a:latin typeface="Calibri" panose="020F0502020204030204" pitchFamily="34" charset="0"/>
              <a:cs typeface="Calibri" panose="020F0502020204030204" pitchFamily="34" charset="0"/>
            </a:endParaRPr>
          </a:p>
          <a:p>
            <a:pPr marL="571500" indent="-571500" algn="just">
              <a:spcBef>
                <a:spcPts val="0"/>
              </a:spcBef>
              <a:spcAft>
                <a:spcPts val="3000"/>
              </a:spcAft>
              <a:buFont typeface="Arial" panose="020B0604020202020204" pitchFamily="34" charset="0"/>
              <a:buChar char="•"/>
            </a:pPr>
            <a:r>
              <a:rPr lang="lt-LT" sz="3200" dirty="0" smtClean="0">
                <a:latin typeface="Calibri" panose="020F0502020204030204" pitchFamily="34" charset="0"/>
                <a:cs typeface="Calibri" panose="020F0502020204030204" pitchFamily="34" charset="0"/>
              </a:rPr>
              <a:t>Naujų </a:t>
            </a:r>
            <a:r>
              <a:rPr lang="lt-LT" sz="3200" dirty="0">
                <a:latin typeface="Calibri" panose="020F0502020204030204" pitchFamily="34" charset="0"/>
                <a:cs typeface="Calibri" panose="020F0502020204030204" pitchFamily="34" charset="0"/>
              </a:rPr>
              <a:t>t</a:t>
            </a:r>
            <a:r>
              <a:rPr lang="en-US" sz="3200" dirty="0" err="1" smtClean="0">
                <a:latin typeface="Calibri" panose="020F0502020204030204" pitchFamily="34" charset="0"/>
                <a:cs typeface="Calibri" panose="020F0502020204030204" pitchFamily="34" charset="0"/>
              </a:rPr>
              <a:t>echnologini</a:t>
            </a:r>
            <a:r>
              <a:rPr lang="lt-LT" sz="3200" dirty="0" smtClean="0">
                <a:latin typeface="Calibri" panose="020F0502020204030204" pitchFamily="34" charset="0"/>
                <a:cs typeface="Calibri" panose="020F0502020204030204" pitchFamily="34" charset="0"/>
              </a:rPr>
              <a:t>ų galimybių išnaudojimas,</a:t>
            </a:r>
          </a:p>
          <a:p>
            <a:pPr marL="571500" indent="-571500" algn="just">
              <a:spcBef>
                <a:spcPts val="0"/>
              </a:spcBef>
              <a:spcAft>
                <a:spcPts val="3000"/>
              </a:spcAft>
              <a:buFont typeface="Arial" panose="020B0604020202020204" pitchFamily="34" charset="0"/>
              <a:buChar char="•"/>
            </a:pPr>
            <a:r>
              <a:rPr lang="lt-LT" sz="3200" dirty="0" smtClean="0">
                <a:latin typeface="Calibri" panose="020F0502020204030204" pitchFamily="34" charset="0"/>
                <a:cs typeface="Calibri" panose="020F0502020204030204" pitchFamily="34" charset="0"/>
              </a:rPr>
              <a:t>Mokymasis ne apie kalbą, o su kalba ir per kalbą</a:t>
            </a:r>
            <a:r>
              <a:rPr lang="en-US" sz="3200" dirty="0" smtClean="0">
                <a:latin typeface="Calibri" panose="020F0502020204030204" pitchFamily="34" charset="0"/>
                <a:cs typeface="Calibri" panose="020F0502020204030204" pitchFamily="34" charset="0"/>
              </a:rPr>
              <a:t>!</a:t>
            </a:r>
            <a:endParaRPr lang="lt-LT" sz="3200" dirty="0" smtClean="0">
              <a:latin typeface="Calibri" panose="020F0502020204030204" pitchFamily="34" charset="0"/>
              <a:cs typeface="Calibri" panose="020F0502020204030204" pitchFamily="34" charset="0"/>
            </a:endParaRPr>
          </a:p>
          <a:p>
            <a:pPr marL="571500" indent="-571500" algn="just">
              <a:spcBef>
                <a:spcPts val="0"/>
              </a:spcBef>
              <a:spcAft>
                <a:spcPts val="3000"/>
              </a:spcAft>
              <a:buFont typeface="Arial" panose="020B0604020202020204" pitchFamily="34" charset="0"/>
              <a:buChar char="•"/>
            </a:pPr>
            <a:endParaRPr lang="lt-LT" sz="3200" dirty="0" smtClean="0">
              <a:latin typeface="Calibri" panose="020F0502020204030204" pitchFamily="34" charset="0"/>
              <a:cs typeface="Calibri" panose="020F0502020204030204" pitchFamily="34" charset="0"/>
            </a:endParaRPr>
          </a:p>
          <a:p>
            <a:pPr marL="571500" indent="-571500" algn="just">
              <a:spcBef>
                <a:spcPts val="0"/>
              </a:spcBef>
              <a:spcAft>
                <a:spcPts val="3000"/>
              </a:spcAft>
              <a:buFont typeface="Arial" panose="020B0604020202020204" pitchFamily="34" charset="0"/>
              <a:buChar char="•"/>
            </a:pPr>
            <a:endParaRPr lang="lt-LT" sz="3200" dirty="0" smtClean="0">
              <a:latin typeface="Calibri" panose="020F0502020204030204" pitchFamily="34" charset="0"/>
              <a:cs typeface="Calibri" panose="020F0502020204030204" pitchFamily="34" charset="0"/>
            </a:endParaRPr>
          </a:p>
          <a:p>
            <a:endParaRPr lang="en-US" dirty="0"/>
          </a:p>
        </p:txBody>
      </p:sp>
      <p:pic>
        <p:nvPicPr>
          <p:cNvPr id="5" name="Paveikslėlis 3"/>
          <p:cNvPicPr/>
          <p:nvPr/>
        </p:nvPicPr>
        <p:blipFill>
          <a:blip r:embed="rId2"/>
          <a:stretch/>
        </p:blipFill>
        <p:spPr>
          <a:xfrm>
            <a:off x="10267766" y="1053949"/>
            <a:ext cx="1462680" cy="560520"/>
          </a:xfrm>
          <a:prstGeom prst="rect">
            <a:avLst/>
          </a:prstGeom>
          <a:ln>
            <a:noFill/>
          </a:ln>
        </p:spPr>
      </p:pic>
      <p:pic>
        <p:nvPicPr>
          <p:cNvPr id="6" name="Google Shape;183;p31"/>
          <p:cNvPicPr preferRelativeResize="0"/>
          <p:nvPr/>
        </p:nvPicPr>
        <p:blipFill>
          <a:blip r:embed="rId3">
            <a:alphaModFix/>
          </a:blip>
          <a:stretch>
            <a:fillRect/>
          </a:stretch>
        </p:blipFill>
        <p:spPr>
          <a:xfrm>
            <a:off x="602786" y="5659347"/>
            <a:ext cx="2227500" cy="1109433"/>
          </a:xfrm>
          <a:prstGeom prst="rect">
            <a:avLst/>
          </a:prstGeom>
          <a:noFill/>
          <a:ln>
            <a:noFill/>
          </a:ln>
        </p:spPr>
      </p:pic>
      <p:pic>
        <p:nvPicPr>
          <p:cNvPr id="7" name="Google Shape;185;p31"/>
          <p:cNvPicPr preferRelativeResize="0"/>
          <p:nvPr/>
        </p:nvPicPr>
        <p:blipFill>
          <a:blip r:embed="rId4">
            <a:alphaModFix/>
          </a:blip>
          <a:stretch>
            <a:fillRect/>
          </a:stretch>
        </p:blipFill>
        <p:spPr>
          <a:xfrm>
            <a:off x="3796462" y="5659347"/>
            <a:ext cx="2160200" cy="1198653"/>
          </a:xfrm>
          <a:prstGeom prst="rect">
            <a:avLst/>
          </a:prstGeom>
          <a:noFill/>
          <a:ln>
            <a:noFill/>
          </a:ln>
        </p:spPr>
      </p:pic>
      <p:sp>
        <p:nvSpPr>
          <p:cNvPr id="8" name="Right Arrow 7"/>
          <p:cNvSpPr/>
          <p:nvPr/>
        </p:nvSpPr>
        <p:spPr>
          <a:xfrm>
            <a:off x="2908663" y="6278880"/>
            <a:ext cx="887799" cy="457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9947159">
            <a:off x="6199790" y="6256020"/>
            <a:ext cx="887799" cy="457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96833" y="5955713"/>
            <a:ext cx="4685667" cy="646331"/>
          </a:xfrm>
          <a:prstGeom prst="rect">
            <a:avLst/>
          </a:prstGeom>
        </p:spPr>
        <p:txBody>
          <a:bodyPr wrap="square">
            <a:spAutoFit/>
          </a:bodyPr>
          <a:lstStyle/>
          <a:p>
            <a:pPr algn="ctr"/>
            <a:r>
              <a:rPr lang="lt-LT" dirty="0">
                <a:solidFill>
                  <a:schemeClr val="tx2"/>
                </a:solidFill>
                <a:latin typeface="Calibri" panose="020F0502020204030204" pitchFamily="34" charset="0"/>
                <a:cs typeface="Calibri" panose="020F0502020204030204" pitchFamily="34" charset="0"/>
              </a:rPr>
              <a:t>Papildomi iššūkiai užsienio k. mokytojams / </a:t>
            </a:r>
            <a:endParaRPr lang="en-US" dirty="0" smtClean="0">
              <a:solidFill>
                <a:schemeClr val="tx2"/>
              </a:solidFill>
              <a:latin typeface="Calibri" panose="020F0502020204030204" pitchFamily="34" charset="0"/>
              <a:cs typeface="Calibri" panose="020F0502020204030204" pitchFamily="34" charset="0"/>
            </a:endParaRPr>
          </a:p>
          <a:p>
            <a:pPr algn="ctr"/>
            <a:r>
              <a:rPr lang="lt-LT" dirty="0" smtClean="0">
                <a:solidFill>
                  <a:schemeClr val="tx2"/>
                </a:solidFill>
                <a:latin typeface="Calibri" panose="020F0502020204030204" pitchFamily="34" charset="0"/>
                <a:cs typeface="Calibri" panose="020F0502020204030204" pitchFamily="34" charset="0"/>
              </a:rPr>
              <a:t>Ne </a:t>
            </a:r>
            <a:r>
              <a:rPr lang="lt-LT" dirty="0">
                <a:solidFill>
                  <a:schemeClr val="tx2"/>
                </a:solidFill>
                <a:latin typeface="Calibri" panose="020F0502020204030204" pitchFamily="34" charset="0"/>
                <a:cs typeface="Calibri" panose="020F0502020204030204" pitchFamily="34" charset="0"/>
              </a:rPr>
              <a:t>tik </a:t>
            </a:r>
            <a:r>
              <a:rPr lang="lt-LT" dirty="0" err="1">
                <a:solidFill>
                  <a:schemeClr val="tx2"/>
                </a:solidFill>
                <a:latin typeface="Calibri" panose="020F0502020204030204" pitchFamily="34" charset="0"/>
                <a:cs typeface="Calibri" panose="020F0502020204030204" pitchFamily="34" charset="0"/>
              </a:rPr>
              <a:t>kalb</a:t>
            </a:r>
            <a:r>
              <a:rPr lang="en-US" dirty="0" err="1">
                <a:solidFill>
                  <a:schemeClr val="tx2"/>
                </a:solidFill>
                <a:latin typeface="Calibri" panose="020F0502020204030204" pitchFamily="34" charset="0"/>
                <a:cs typeface="Calibri" panose="020F0502020204030204" pitchFamily="34" charset="0"/>
              </a:rPr>
              <a:t>iniai</a:t>
            </a:r>
            <a:r>
              <a:rPr lang="en-US" dirty="0">
                <a:solidFill>
                  <a:schemeClr val="tx2"/>
                </a:solidFill>
                <a:latin typeface="Calibri" panose="020F0502020204030204" pitchFamily="34" charset="0"/>
                <a:cs typeface="Calibri" panose="020F0502020204030204" pitchFamily="34" charset="0"/>
              </a:rPr>
              <a:t> </a:t>
            </a:r>
            <a:r>
              <a:rPr lang="en-US" dirty="0" err="1">
                <a:solidFill>
                  <a:schemeClr val="tx2"/>
                </a:solidFill>
                <a:latin typeface="Calibri" panose="020F0502020204030204" pitchFamily="34" charset="0"/>
                <a:cs typeface="Calibri" panose="020F0502020204030204" pitchFamily="34" charset="0"/>
              </a:rPr>
              <a:t>aspektai</a:t>
            </a:r>
            <a:r>
              <a:rPr lang="lt-LT" dirty="0">
                <a:solidFill>
                  <a:schemeClr val="tx2"/>
                </a:solidFill>
                <a:latin typeface="Calibri" panose="020F0502020204030204" pitchFamily="34" charset="0"/>
                <a:cs typeface="Calibri" panose="020F0502020204030204" pitchFamily="34" charset="0"/>
              </a:rPr>
              <a:t> svarbu</a:t>
            </a:r>
            <a:r>
              <a:rPr lang="en-US" dirty="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8492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80" y="418223"/>
            <a:ext cx="10515240" cy="1218795"/>
          </a:xfrm>
        </p:spPr>
        <p:txBody>
          <a:bodyPr/>
          <a:lstStyle/>
          <a:p>
            <a:r>
              <a:rPr lang="lt-LT" b="1" dirty="0" smtClean="0"/>
              <a:t>Užsienio k. mokytojams – svarbi misija</a:t>
            </a:r>
            <a:r>
              <a:rPr lang="en-US" dirty="0"/>
              <a:t/>
            </a:r>
            <a:br>
              <a:rPr lang="en-US" dirty="0"/>
            </a:br>
            <a:endParaRPr lang="en-US" dirty="0"/>
          </a:p>
        </p:txBody>
      </p:sp>
      <p:sp>
        <p:nvSpPr>
          <p:cNvPr id="3" name="Subtitle 2"/>
          <p:cNvSpPr>
            <a:spLocks noGrp="1"/>
          </p:cNvSpPr>
          <p:nvPr>
            <p:ph type="subTitle"/>
          </p:nvPr>
        </p:nvSpPr>
        <p:spPr>
          <a:xfrm>
            <a:off x="838080" y="2065125"/>
            <a:ext cx="10515240" cy="3871829"/>
          </a:xfrm>
        </p:spPr>
        <p:txBody>
          <a:bodyPr/>
          <a:lstStyle/>
          <a:p>
            <a:pPr marL="0" indent="0">
              <a:buNone/>
            </a:pPr>
            <a:r>
              <a:rPr lang="lt-LT" dirty="0" smtClean="0">
                <a:latin typeface="Calibri" panose="020F0502020204030204" pitchFamily="34" charset="0"/>
                <a:cs typeface="Calibri" panose="020F0502020204030204" pitchFamily="34" charset="0"/>
              </a:rPr>
              <a:t>Kalba:</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lt-LT" dirty="0" smtClean="0">
                <a:latin typeface="Calibri" panose="020F0502020204030204" pitchFamily="34" charset="0"/>
                <a:cs typeface="Calibri" panose="020F0502020204030204" pitchFamily="34" charset="0"/>
              </a:rPr>
              <a:t>mokymosi objektas</a:t>
            </a:r>
            <a:r>
              <a:rPr lang="lt-LT"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lt-LT" dirty="0" smtClean="0">
                <a:latin typeface="Calibri" panose="020F0502020204030204" pitchFamily="34" charset="0"/>
                <a:cs typeface="Calibri" panose="020F0502020204030204" pitchFamily="34" charset="0"/>
              </a:rPr>
              <a:t>komunikavimo priemonė</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lt-LT" dirty="0" smtClean="0">
                <a:latin typeface="Calibri" panose="020F0502020204030204" pitchFamily="34" charset="0"/>
                <a:cs typeface="Calibri" panose="020F0502020204030204" pitchFamily="34" charset="0"/>
              </a:rPr>
              <a:t>galimybė įgauti žinių</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(North, 2018).</a:t>
            </a:r>
          </a:p>
          <a:p>
            <a:pPr marL="0" indent="0">
              <a:buNone/>
            </a:pPr>
            <a:r>
              <a:rPr lang="en-US" dirty="0" smtClean="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 </a:t>
            </a:r>
            <a:r>
              <a:rPr lang="lt-LT" dirty="0">
                <a:latin typeface="Calibri" panose="020F0502020204030204" pitchFamily="34" charset="0"/>
                <a:cs typeface="Calibri" panose="020F0502020204030204" pitchFamily="34" charset="0"/>
              </a:rPr>
              <a:t>b</a:t>
            </a:r>
            <a:r>
              <a:rPr lang="lt-LT" dirty="0" smtClean="0">
                <a:latin typeface="Calibri" panose="020F0502020204030204" pitchFamily="34" charset="0"/>
                <a:cs typeface="Calibri" panose="020F0502020204030204" pitchFamily="34" charset="0"/>
              </a:rPr>
              <a:t>ūdas tobulėti visapusiškai</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(Vygotsky, 1978</a:t>
            </a:r>
            <a:r>
              <a:rPr lang="en-US" dirty="0" smtClean="0">
                <a:latin typeface="Calibri" panose="020F0502020204030204" pitchFamily="34" charset="0"/>
                <a:cs typeface="Calibri" panose="020F0502020204030204" pitchFamily="34" charset="0"/>
              </a:rPr>
              <a:t>)</a:t>
            </a:r>
            <a:r>
              <a:rPr lang="lt-LT" dirty="0" smtClean="0">
                <a:latin typeface="Calibri" panose="020F0502020204030204" pitchFamily="34" charset="0"/>
                <a:cs typeface="Calibri" panose="020F0502020204030204" pitchFamily="34" charset="0"/>
              </a:rPr>
              <a:t>,</a:t>
            </a:r>
          </a:p>
          <a:p>
            <a:r>
              <a:rPr lang="lt-LT" dirty="0">
                <a:latin typeface="Calibri" panose="020F0502020204030204" pitchFamily="34" charset="0"/>
                <a:cs typeface="Calibri" panose="020F0502020204030204" pitchFamily="34" charset="0"/>
              </a:rPr>
              <a:t>k</a:t>
            </a:r>
            <a:r>
              <a:rPr lang="lt-LT" dirty="0" smtClean="0">
                <a:latin typeface="Calibri" panose="020F0502020204030204" pitchFamily="34" charset="0"/>
                <a:cs typeface="Calibri" panose="020F0502020204030204" pitchFamily="34" charset="0"/>
              </a:rPr>
              <a:t>albos mokymasis svarbus tiek plėtoti komunikacines kalbines, tiek kitas kompetencijas (</a:t>
            </a:r>
            <a:r>
              <a:rPr lang="lt-LT" dirty="0">
                <a:latin typeface="Calibri" panose="020F0502020204030204" pitchFamily="34" charset="0"/>
                <a:cs typeface="Calibri" panose="020F0502020204030204" pitchFamily="34" charset="0"/>
              </a:rPr>
              <a:t>E</a:t>
            </a:r>
            <a:r>
              <a:rPr lang="lt-LT" dirty="0" smtClean="0">
                <a:latin typeface="Calibri" panose="020F0502020204030204" pitchFamily="34" charset="0"/>
                <a:cs typeface="Calibri" panose="020F0502020204030204" pitchFamily="34" charset="0"/>
              </a:rPr>
              <a:t>uropos Taryba, 2001, 2020).</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549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722340" y="374468"/>
            <a:ext cx="11101500" cy="6168017"/>
          </a:xfrm>
          <a:prstGeom prst="rect">
            <a:avLst/>
          </a:prstGeom>
          <a:noFill/>
          <a:ln>
            <a:noFill/>
          </a:ln>
        </p:spPr>
        <p:txBody>
          <a:bodyPr>
            <a:normAutofit/>
          </a:bodyPr>
          <a:lstStyle/>
          <a:p>
            <a:pPr algn="ctr">
              <a:lnSpc>
                <a:spcPct val="90000"/>
              </a:lnSpc>
              <a:spcBef>
                <a:spcPts val="1001"/>
              </a:spcBef>
            </a:pPr>
            <a:r>
              <a:rPr lang="lt-LT" sz="4000" dirty="0">
                <a:latin typeface="Calibri" panose="020F0502020204030204" pitchFamily="34" charset="0"/>
                <a:cs typeface="Calibri" panose="020F0502020204030204" pitchFamily="34" charset="0"/>
              </a:rPr>
              <a:t/>
            </a:r>
            <a:br>
              <a:rPr lang="lt-LT" sz="4000" dirty="0">
                <a:latin typeface="Calibri" panose="020F0502020204030204" pitchFamily="34" charset="0"/>
                <a:cs typeface="Calibri" panose="020F0502020204030204" pitchFamily="34" charset="0"/>
              </a:rPr>
            </a:br>
            <a:r>
              <a:rPr lang="en-US" sz="3600" b="1" dirty="0" err="1" smtClean="0">
                <a:latin typeface="Calibri" panose="020F0502020204030204" pitchFamily="34" charset="0"/>
                <a:cs typeface="Calibri" panose="020F0502020204030204" pitchFamily="34" charset="0"/>
              </a:rPr>
              <a:t>Daugiau</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integralumo</a:t>
            </a:r>
            <a:r>
              <a:rPr lang="lt-LT" sz="3600" b="1" dirty="0" smtClean="0">
                <a:latin typeface="Calibri" panose="020F0502020204030204" pitchFamily="34" charset="0"/>
                <a:cs typeface="Calibri" panose="020F0502020204030204" pitchFamily="34" charset="0"/>
              </a:rPr>
              <a:t> </a:t>
            </a:r>
            <a:r>
              <a:rPr lang="lt-LT" sz="3600" b="1" dirty="0">
                <a:latin typeface="Calibri" panose="020F0502020204030204" pitchFamily="34" charset="0"/>
                <a:cs typeface="Calibri" panose="020F0502020204030204" pitchFamily="34" charset="0"/>
              </a:rPr>
              <a:t>užsienio k. mokymo(</a:t>
            </a:r>
            <a:r>
              <a:rPr lang="lt-LT" sz="3600" b="1" dirty="0" err="1">
                <a:latin typeface="Calibri" panose="020F0502020204030204" pitchFamily="34" charset="0"/>
                <a:cs typeface="Calibri" panose="020F0502020204030204" pitchFamily="34" charset="0"/>
              </a:rPr>
              <a:t>si</a:t>
            </a:r>
            <a:r>
              <a:rPr lang="lt-LT" sz="3600" b="1" dirty="0">
                <a:latin typeface="Calibri" panose="020F0502020204030204" pitchFamily="34" charset="0"/>
                <a:cs typeface="Calibri" panose="020F0502020204030204" pitchFamily="34" charset="0"/>
              </a:rPr>
              <a:t>) </a:t>
            </a:r>
            <a:r>
              <a:rPr lang="lt-LT" sz="3600" b="1" dirty="0" smtClean="0">
                <a:latin typeface="Calibri" panose="020F0502020204030204" pitchFamily="34" charset="0"/>
                <a:cs typeface="Calibri" panose="020F0502020204030204" pitchFamily="34" charset="0"/>
              </a:rPr>
              <a:t>srityje</a:t>
            </a:r>
          </a:p>
          <a:p>
            <a:pPr algn="ctr">
              <a:lnSpc>
                <a:spcPct val="90000"/>
              </a:lnSpc>
              <a:spcBef>
                <a:spcPts val="1001"/>
              </a:spcBef>
            </a:pPr>
            <a:endParaRPr lang="lt-LT" sz="3600" dirty="0">
              <a:latin typeface="Calibri" panose="020F0502020204030204" pitchFamily="34" charset="0"/>
              <a:cs typeface="Calibri" panose="020F0502020204030204" pitchFamily="34" charset="0"/>
            </a:endParaRPr>
          </a:p>
          <a:p>
            <a:pPr marL="571500" indent="-571500">
              <a:lnSpc>
                <a:spcPct val="90000"/>
              </a:lnSpc>
              <a:spcBef>
                <a:spcPts val="1001"/>
              </a:spcBef>
              <a:buFont typeface="Arial" panose="020B0604020202020204" pitchFamily="34" charset="0"/>
              <a:buChar char="•"/>
            </a:pPr>
            <a:r>
              <a:rPr lang="lt-LT" sz="2800" b="1" dirty="0" smtClean="0">
                <a:latin typeface="Calibri" panose="020F0502020204030204" pitchFamily="34" charset="0"/>
                <a:cs typeface="Calibri" panose="020F0502020204030204" pitchFamily="34" charset="0"/>
              </a:rPr>
              <a:t>Ankstesnis požiūris </a:t>
            </a:r>
            <a:r>
              <a:rPr lang="lt-LT" sz="2800" dirty="0" smtClean="0">
                <a:latin typeface="Calibri" panose="020F0502020204030204" pitchFamily="34" charset="0"/>
                <a:cs typeface="Calibri" panose="020F0502020204030204" pitchFamily="34" charset="0"/>
              </a:rPr>
              <a:t>– dominuoja mokymas apie kalbą.</a:t>
            </a:r>
          </a:p>
          <a:p>
            <a:pPr>
              <a:lnSpc>
                <a:spcPct val="90000"/>
              </a:lnSpc>
              <a:spcBef>
                <a:spcPts val="1001"/>
              </a:spcBef>
            </a:pPr>
            <a:r>
              <a:rPr lang="lt-LT" sz="3600" spc="-1" dirty="0" smtClean="0">
                <a:solidFill>
                  <a:schemeClr val="accent1"/>
                </a:solidFill>
                <a:latin typeface="Calibri" panose="020F0502020204030204" pitchFamily="34" charset="0"/>
                <a:cs typeface="Calibri" panose="020F0502020204030204" pitchFamily="34" charset="0"/>
              </a:rPr>
              <a:t>	                        </a:t>
            </a:r>
            <a:r>
              <a:rPr lang="en-US" sz="3600" spc="-1" dirty="0" smtClean="0">
                <a:solidFill>
                  <a:schemeClr val="accent1"/>
                </a:solidFill>
                <a:latin typeface="Calibri" panose="020F0502020204030204" pitchFamily="34" charset="0"/>
                <a:cs typeface="Calibri" panose="020F0502020204030204" pitchFamily="34" charset="0"/>
              </a:rPr>
              <a:t>    </a:t>
            </a:r>
            <a:r>
              <a:rPr lang="lt-LT" b="1" spc="-1" dirty="0" smtClean="0">
                <a:solidFill>
                  <a:schemeClr val="accent1"/>
                </a:solidFill>
                <a:cs typeface="Calibri" panose="020F0502020204030204" pitchFamily="34" charset="0"/>
              </a:rPr>
              <a:t>Kalbos m</a:t>
            </a:r>
            <a:r>
              <a:rPr lang="lt-LT" b="1" spc="-1" dirty="0" smtClean="0">
                <a:solidFill>
                  <a:schemeClr val="accent1"/>
                </a:solidFill>
                <a:cs typeface="Calibri" panose="020F0502020204030204" pitchFamily="34" charset="0"/>
              </a:rPr>
              <a:t>okymas</a:t>
            </a:r>
            <a:endParaRPr lang="lt-LT" b="1" spc="-1" dirty="0">
              <a:solidFill>
                <a:schemeClr val="accent1"/>
              </a:solidFill>
              <a:cs typeface="Calibri" panose="020F0502020204030204" pitchFamily="34" charset="0"/>
            </a:endParaRPr>
          </a:p>
          <a:p>
            <a:pPr algn="ctr">
              <a:lnSpc>
                <a:spcPct val="90000"/>
              </a:lnSpc>
              <a:spcBef>
                <a:spcPts val="1001"/>
              </a:spcBef>
            </a:pPr>
            <a:endParaRPr lang="lt-LT" sz="3600" spc="-1" dirty="0">
              <a:solidFill>
                <a:srgbClr val="000000"/>
              </a:solidFill>
              <a:latin typeface="Calibri"/>
            </a:endParaRPr>
          </a:p>
          <a:p>
            <a:pPr marL="571500" indent="-571500" algn="just">
              <a:spcBef>
                <a:spcPts val="0"/>
              </a:spcBef>
              <a:spcAft>
                <a:spcPts val="3000"/>
              </a:spcAft>
              <a:buFont typeface="Arial" panose="020B0604020202020204" pitchFamily="34" charset="0"/>
              <a:buChar char="•"/>
            </a:pPr>
            <a:r>
              <a:rPr lang="lt-LT" sz="2800" b="1" dirty="0" smtClean="0">
                <a:latin typeface="Calibri" panose="020F0502020204030204" pitchFamily="34" charset="0"/>
                <a:cs typeface="Calibri" panose="020F0502020204030204" pitchFamily="34" charset="0"/>
              </a:rPr>
              <a:t>Naujesnis požiūris </a:t>
            </a:r>
            <a:r>
              <a:rPr lang="lt-LT" sz="2800" dirty="0" smtClean="0">
                <a:latin typeface="Calibri" panose="020F0502020204030204" pitchFamily="34" charset="0"/>
                <a:cs typeface="Calibri" panose="020F0502020204030204" pitchFamily="34" charset="0"/>
              </a:rPr>
              <a:t>–</a:t>
            </a:r>
            <a:r>
              <a:rPr lang="lt-LT" sz="2800" b="1" dirty="0" smtClean="0">
                <a:latin typeface="Calibri" panose="020F0502020204030204" pitchFamily="34" charset="0"/>
                <a:cs typeface="Calibri" panose="020F0502020204030204" pitchFamily="34" charset="0"/>
              </a:rPr>
              <a:t> </a:t>
            </a:r>
            <a:r>
              <a:rPr lang="lt-LT" sz="2800" dirty="0" smtClean="0">
                <a:latin typeface="Calibri" panose="020F0502020204030204" pitchFamily="34" charset="0"/>
                <a:cs typeface="Calibri" panose="020F0502020204030204" pitchFamily="34" charset="0"/>
              </a:rPr>
              <a:t>tai kartu ir visapusiškas besimokančiojo tobulėjimo užtikrinimas.</a:t>
            </a:r>
            <a:endParaRPr lang="en-US" sz="2800" dirty="0" smtClean="0">
              <a:latin typeface="Calibri" panose="020F0502020204030204" pitchFamily="34" charset="0"/>
              <a:cs typeface="Calibri" panose="020F0502020204030204" pitchFamily="34" charset="0"/>
            </a:endParaRPr>
          </a:p>
          <a:p>
            <a:r>
              <a:rPr lang="lt-LT" sz="2400" spc="-1" dirty="0" smtClean="0">
                <a:solidFill>
                  <a:schemeClr val="accent1"/>
                </a:solidFill>
                <a:latin typeface="Calibri" panose="020F0502020204030204" pitchFamily="34" charset="0"/>
                <a:cs typeface="Calibri" panose="020F0502020204030204" pitchFamily="34" charset="0"/>
              </a:rPr>
              <a:t>                  </a:t>
            </a:r>
            <a:r>
              <a:rPr lang="lt-LT" sz="2400" spc="-1" dirty="0" smtClean="0">
                <a:solidFill>
                  <a:schemeClr val="accent1"/>
                </a:solidFill>
                <a:latin typeface="Calibri" panose="020F0502020204030204" pitchFamily="34" charset="0"/>
                <a:cs typeface="Calibri" panose="020F0502020204030204" pitchFamily="34" charset="0"/>
              </a:rPr>
              <a:t>        </a:t>
            </a:r>
            <a:r>
              <a:rPr lang="lt-LT" b="1" spc="-1" dirty="0" smtClean="0">
                <a:solidFill>
                  <a:schemeClr val="accent1"/>
                </a:solidFill>
                <a:cs typeface="Calibri" panose="020F0502020204030204" pitchFamily="34" charset="0"/>
              </a:rPr>
              <a:t>K</a:t>
            </a:r>
            <a:r>
              <a:rPr lang="lt-LT" b="1" spc="-1" dirty="0" smtClean="0">
                <a:solidFill>
                  <a:schemeClr val="accent1"/>
                </a:solidFill>
                <a:cs typeface="Calibri" panose="020F0502020204030204" pitchFamily="34" charset="0"/>
              </a:rPr>
              <a:t>albos mokymas                  </a:t>
            </a:r>
            <a:endParaRPr lang="lt-LT" b="1" spc="-1" dirty="0" smtClean="0">
              <a:solidFill>
                <a:schemeClr val="accent1"/>
              </a:solidFill>
              <a:cs typeface="Calibri" panose="020F0502020204030204" pitchFamily="34" charset="0"/>
            </a:endParaRPr>
          </a:p>
          <a:p>
            <a:endParaRPr lang="lt-LT" sz="2400" spc="-1" dirty="0">
              <a:solidFill>
                <a:schemeClr val="accent1"/>
              </a:solidFill>
              <a:latin typeface="Calibri" panose="020F0502020204030204" pitchFamily="34" charset="0"/>
              <a:cs typeface="Calibri" panose="020F0502020204030204" pitchFamily="34" charset="0"/>
            </a:endParaRPr>
          </a:p>
          <a:p>
            <a:endParaRPr lang="lt-LT" sz="2400" spc="-1" dirty="0" smtClean="0">
              <a:solidFill>
                <a:schemeClr val="accent1"/>
              </a:solidFill>
              <a:latin typeface="Calibri" panose="020F0502020204030204" pitchFamily="34" charset="0"/>
              <a:cs typeface="Calibri" panose="020F0502020204030204" pitchFamily="34" charset="0"/>
            </a:endParaRPr>
          </a:p>
        </p:txBody>
      </p:sp>
      <p:pic>
        <p:nvPicPr>
          <p:cNvPr id="134" name="Paveikslėlis 3"/>
          <p:cNvPicPr/>
          <p:nvPr/>
        </p:nvPicPr>
        <p:blipFill>
          <a:blip r:embed="rId2"/>
          <a:stretch/>
        </p:blipFill>
        <p:spPr>
          <a:xfrm>
            <a:off x="10045620" y="374468"/>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sp>
        <p:nvSpPr>
          <p:cNvPr id="7" name="Right Brace 6"/>
          <p:cNvSpPr/>
          <p:nvPr/>
        </p:nvSpPr>
        <p:spPr>
          <a:xfrm rot="16200000" flipH="1">
            <a:off x="5265228" y="-1091128"/>
            <a:ext cx="721784" cy="883899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1206621" y="2783840"/>
            <a:ext cx="10185939" cy="303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06621" y="4846326"/>
            <a:ext cx="10185939" cy="1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16200000" flipH="1">
            <a:off x="3188820" y="3594816"/>
            <a:ext cx="721784" cy="468618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16200000" flipH="1">
            <a:off x="6738340" y="4868494"/>
            <a:ext cx="721784" cy="21388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299590" y="5181701"/>
            <a:ext cx="1754334" cy="236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chemeClr val="accent1"/>
                </a:solidFill>
              </a:rPr>
              <a:t>Kitų </a:t>
            </a:r>
            <a:r>
              <a:rPr lang="lt-LT" b="1" dirty="0" smtClean="0">
                <a:solidFill>
                  <a:schemeClr val="accent1"/>
                </a:solidFill>
              </a:rPr>
              <a:t>kompetencijų tobulinimas</a:t>
            </a:r>
            <a:endParaRPr lang="en-US" b="1" dirty="0">
              <a:solidFill>
                <a:schemeClr val="accent1"/>
              </a:solidFill>
            </a:endParaRPr>
          </a:p>
        </p:txBody>
      </p:sp>
      <p:sp>
        <p:nvSpPr>
          <p:cNvPr id="16" name="Right Brace 15"/>
          <p:cNvSpPr/>
          <p:nvPr/>
        </p:nvSpPr>
        <p:spPr>
          <a:xfrm rot="16200000" flipH="1">
            <a:off x="9077091" y="4868495"/>
            <a:ext cx="721784" cy="21388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8429707" y="5289168"/>
            <a:ext cx="1754334" cy="236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chemeClr val="accent1"/>
                </a:solidFill>
              </a:rPr>
              <a:t>Naujų technologinių galimybių išnaudojimas</a:t>
            </a:r>
            <a:endParaRPr lang="en-US" b="1" dirty="0">
              <a:solidFill>
                <a:schemeClr val="accent1"/>
              </a:solidFill>
            </a:endParaRPr>
          </a:p>
        </p:txBody>
      </p:sp>
      <p:sp>
        <p:nvSpPr>
          <p:cNvPr id="18" name="Right Brace 17"/>
          <p:cNvSpPr/>
          <p:nvPr/>
        </p:nvSpPr>
        <p:spPr>
          <a:xfrm rot="16200000" flipH="1">
            <a:off x="10810099" y="5421992"/>
            <a:ext cx="721784" cy="103183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0416096" y="5270694"/>
            <a:ext cx="1467987" cy="236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chemeClr val="accent1"/>
                </a:solidFill>
              </a:rPr>
              <a:t>.......</a:t>
            </a:r>
            <a:endParaRPr lang="en-US" b="1" dirty="0">
              <a:solidFill>
                <a:schemeClr val="accent1"/>
              </a:solidFill>
            </a:endParaRPr>
          </a:p>
        </p:txBody>
      </p:sp>
    </p:spTree>
    <p:extLst>
      <p:ext uri="{BB962C8B-B14F-4D97-AF65-F5344CB8AC3E}">
        <p14:creationId xmlns:p14="http://schemas.microsoft.com/office/powerpoint/2010/main" val="1979653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606600" y="204791"/>
            <a:ext cx="10785960" cy="6516360"/>
          </a:xfrm>
          <a:prstGeom prst="rect">
            <a:avLst/>
          </a:prstGeom>
          <a:noFill/>
          <a:ln>
            <a:noFill/>
          </a:ln>
        </p:spPr>
        <p:txBody>
          <a:bodyPr>
            <a:normAutofit fontScale="40000" lnSpcReduction="20000"/>
          </a:bodyPr>
          <a:lstStyle/>
          <a:p>
            <a:pPr algn="ctr">
              <a:lnSpc>
                <a:spcPct val="90000"/>
              </a:lnSpc>
              <a:spcBef>
                <a:spcPts val="1001"/>
              </a:spcBef>
            </a:pPr>
            <a:r>
              <a:rPr lang="lt-LT" sz="5800" b="1" strike="noStrike" spc="-1" dirty="0" smtClean="0">
                <a:solidFill>
                  <a:srgbClr val="000000"/>
                </a:solidFill>
                <a:latin typeface="Calibri"/>
              </a:rPr>
              <a:t>Bendrieji Europos kalbų metmenys – </a:t>
            </a:r>
          </a:p>
          <a:p>
            <a:pPr algn="ctr">
              <a:lnSpc>
                <a:spcPct val="90000"/>
              </a:lnSpc>
              <a:spcBef>
                <a:spcPts val="1001"/>
              </a:spcBef>
            </a:pPr>
            <a:r>
              <a:rPr lang="lt-LT" sz="5800" spc="-1" dirty="0" smtClean="0">
                <a:solidFill>
                  <a:srgbClr val="000000"/>
                </a:solidFill>
                <a:latin typeface="Calibri"/>
              </a:rPr>
              <a:t>sena ir nauja versijos (Europos Taryba, 2001,2018/2020)</a:t>
            </a:r>
          </a:p>
          <a:p>
            <a:pPr algn="ctr">
              <a:lnSpc>
                <a:spcPct val="90000"/>
              </a:lnSpc>
              <a:spcBef>
                <a:spcPts val="1001"/>
              </a:spcBef>
            </a:pPr>
            <a:endParaRPr lang="lt-LT" sz="3600" b="0" strike="noStrike" spc="-1" dirty="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spc="-1" dirty="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spc="-1" dirty="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571500" indent="-5715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571500" indent="-571500" algn="just">
              <a:lnSpc>
                <a:spcPct val="90000"/>
              </a:lnSpc>
              <a:spcAft>
                <a:spcPts val="1200"/>
              </a:spcAft>
              <a:buFont typeface="Arial" panose="020B0604020202020204" pitchFamily="34" charset="0"/>
              <a:buChar char="•"/>
            </a:pPr>
            <a:endParaRPr lang="lt-LT" sz="3600" b="0" strike="noStrike" spc="-1" dirty="0" smtClean="0">
              <a:solidFill>
                <a:srgbClr val="000000"/>
              </a:solidFill>
              <a:latin typeface="Calibri"/>
            </a:endParaRPr>
          </a:p>
          <a:p>
            <a:pPr marL="571500" indent="-571500" algn="just">
              <a:lnSpc>
                <a:spcPct val="90000"/>
              </a:lnSpc>
              <a:spcAft>
                <a:spcPts val="1200"/>
              </a:spcAft>
              <a:buFont typeface="Arial" panose="020B0604020202020204" pitchFamily="34" charset="0"/>
              <a:buChar char="•"/>
            </a:pPr>
            <a:endParaRPr lang="lt-LT" sz="3600" spc="-1" dirty="0">
              <a:solidFill>
                <a:srgbClr val="000000"/>
              </a:solidFill>
              <a:latin typeface="Calibri"/>
            </a:endParaRPr>
          </a:p>
          <a:p>
            <a:pPr marL="571500" indent="-571500" algn="just">
              <a:lnSpc>
                <a:spcPct val="90000"/>
              </a:lnSpc>
              <a:spcAft>
                <a:spcPts val="1200"/>
              </a:spcAft>
              <a:buFont typeface="Arial" panose="020B0604020202020204" pitchFamily="34" charset="0"/>
              <a:buChar char="•"/>
            </a:pPr>
            <a:endParaRPr lang="lt-LT" sz="3600" b="0" strike="noStrike" spc="-1" dirty="0" smtClean="0">
              <a:solidFill>
                <a:srgbClr val="000000"/>
              </a:solidFill>
              <a:latin typeface="Calibri"/>
            </a:endParaRPr>
          </a:p>
          <a:p>
            <a:pPr marL="571500" indent="-571500" algn="just">
              <a:lnSpc>
                <a:spcPct val="120000"/>
              </a:lnSpc>
              <a:spcAft>
                <a:spcPts val="600"/>
              </a:spcAft>
              <a:buFont typeface="Arial" panose="020B0604020202020204" pitchFamily="34" charset="0"/>
              <a:buChar char="•"/>
            </a:pPr>
            <a:endParaRPr lang="lt-LT" sz="5100" b="0" strike="noStrike" spc="-1" dirty="0" smtClean="0">
              <a:solidFill>
                <a:srgbClr val="000000"/>
              </a:solidFill>
              <a:latin typeface="Calibri" panose="020F0502020204030204" pitchFamily="34" charset="0"/>
              <a:cs typeface="Calibri" panose="020F0502020204030204" pitchFamily="34" charset="0"/>
            </a:endParaRPr>
          </a:p>
          <a:p>
            <a:pPr marL="571500" indent="-571500" algn="just">
              <a:lnSpc>
                <a:spcPct val="90000"/>
              </a:lnSpc>
              <a:spcAft>
                <a:spcPts val="600"/>
              </a:spcAft>
              <a:buFont typeface="Arial" panose="020B0604020202020204" pitchFamily="34" charset="0"/>
              <a:buChar char="•"/>
            </a:pPr>
            <a:endParaRPr lang="lt-LT" sz="5100" spc="-1" dirty="0">
              <a:solidFill>
                <a:srgbClr val="000000"/>
              </a:solidFill>
              <a:latin typeface="Calibri" panose="020F0502020204030204" pitchFamily="34" charset="0"/>
              <a:cs typeface="Calibri" panose="020F0502020204030204" pitchFamily="34" charset="0"/>
            </a:endParaRPr>
          </a:p>
          <a:p>
            <a:pPr marL="571500" indent="-571500" algn="just">
              <a:lnSpc>
                <a:spcPct val="120000"/>
              </a:lnSpc>
              <a:spcAft>
                <a:spcPts val="1200"/>
              </a:spcAft>
              <a:buFont typeface="Arial" panose="020B0604020202020204" pitchFamily="34" charset="0"/>
              <a:buChar char="•"/>
            </a:pPr>
            <a:r>
              <a:rPr lang="lt-LT" sz="5100" spc="-1" dirty="0" smtClean="0">
                <a:solidFill>
                  <a:srgbClr val="000000"/>
                </a:solidFill>
                <a:latin typeface="Calibri" panose="020F0502020204030204" pitchFamily="34" charset="0"/>
                <a:cs typeface="Calibri" panose="020F0502020204030204" pitchFamily="34" charset="0"/>
              </a:rPr>
              <a:t>Pagrindinis </a:t>
            </a:r>
            <a:r>
              <a:rPr lang="lt-LT" sz="5100" spc="-1" dirty="0">
                <a:solidFill>
                  <a:srgbClr val="000000"/>
                </a:solidFill>
                <a:latin typeface="Calibri" panose="020F0502020204030204" pitchFamily="34" charset="0"/>
                <a:cs typeface="Calibri" panose="020F0502020204030204" pitchFamily="34" charset="0"/>
              </a:rPr>
              <a:t>dokumentas vieningo užsienio k. </a:t>
            </a:r>
            <a:r>
              <a:rPr lang="lt-LT" sz="5100" b="1" u="sng" spc="-1" dirty="0">
                <a:solidFill>
                  <a:srgbClr val="000000"/>
                </a:solidFill>
                <a:latin typeface="Calibri" panose="020F0502020204030204" pitchFamily="34" charset="0"/>
                <a:cs typeface="Calibri" panose="020F0502020204030204" pitchFamily="34" charset="0"/>
              </a:rPr>
              <a:t>mokymo(</a:t>
            </a:r>
            <a:r>
              <a:rPr lang="lt-LT" sz="5100" b="1" u="sng" spc="-1" dirty="0" err="1">
                <a:solidFill>
                  <a:srgbClr val="000000"/>
                </a:solidFill>
                <a:latin typeface="Calibri" panose="020F0502020204030204" pitchFamily="34" charset="0"/>
                <a:cs typeface="Calibri" panose="020F0502020204030204" pitchFamily="34" charset="0"/>
              </a:rPr>
              <a:t>si</a:t>
            </a:r>
            <a:r>
              <a:rPr lang="lt-LT" sz="5100" b="1" u="sng" spc="-1" dirty="0">
                <a:solidFill>
                  <a:srgbClr val="000000"/>
                </a:solidFill>
                <a:latin typeface="Calibri" panose="020F0502020204030204" pitchFamily="34" charset="0"/>
                <a:cs typeface="Calibri" panose="020F0502020204030204" pitchFamily="34" charset="0"/>
              </a:rPr>
              <a:t>), planavimo ir vertinimo</a:t>
            </a:r>
            <a:r>
              <a:rPr lang="lt-LT" sz="5100" u="sng" spc="-1" dirty="0">
                <a:solidFill>
                  <a:srgbClr val="000000"/>
                </a:solidFill>
                <a:latin typeface="Calibri" panose="020F0502020204030204" pitchFamily="34" charset="0"/>
                <a:cs typeface="Calibri" panose="020F0502020204030204" pitchFamily="34" charset="0"/>
              </a:rPr>
              <a:t> </a:t>
            </a:r>
            <a:r>
              <a:rPr lang="lt-LT" sz="5100" spc="-1" dirty="0">
                <a:solidFill>
                  <a:srgbClr val="000000"/>
                </a:solidFill>
                <a:latin typeface="Calibri" panose="020F0502020204030204" pitchFamily="34" charset="0"/>
                <a:cs typeface="Calibri" panose="020F0502020204030204" pitchFamily="34" charset="0"/>
              </a:rPr>
              <a:t>užtikrinimui Europoje </a:t>
            </a:r>
            <a:r>
              <a:rPr lang="lt-LT" sz="5100" spc="-1" dirty="0">
                <a:solidFill>
                  <a:srgbClr val="FF0000"/>
                </a:solidFill>
                <a:latin typeface="Calibri" panose="020F0502020204030204" pitchFamily="34" charset="0"/>
                <a:cs typeface="Calibri" panose="020F0502020204030204" pitchFamily="34" charset="0"/>
              </a:rPr>
              <a:t>(</a:t>
            </a:r>
            <a:r>
              <a:rPr lang="en-US" sz="5100" spc="-1" dirty="0">
                <a:solidFill>
                  <a:srgbClr val="FF0000"/>
                </a:solidFill>
                <a:latin typeface="Calibri" panose="020F0502020204030204" pitchFamily="34" charset="0"/>
                <a:cs typeface="Calibri" panose="020F0502020204030204" pitchFamily="34" charset="0"/>
              </a:rPr>
              <a:t>P</a:t>
            </a:r>
            <a:r>
              <a:rPr lang="lt-LT" sz="5100" spc="-1" dirty="0" err="1">
                <a:solidFill>
                  <a:srgbClr val="FF0000"/>
                </a:solidFill>
                <a:latin typeface="Calibri" panose="020F0502020204030204" pitchFamily="34" charset="0"/>
                <a:cs typeface="Calibri" panose="020F0502020204030204" pitchFamily="34" charset="0"/>
              </a:rPr>
              <a:t>rogramos</a:t>
            </a:r>
            <a:r>
              <a:rPr lang="lt-LT" sz="5100" spc="-1" dirty="0">
                <a:solidFill>
                  <a:srgbClr val="FF0000"/>
                </a:solidFill>
                <a:latin typeface="Calibri" panose="020F0502020204030204" pitchFamily="34" charset="0"/>
                <a:cs typeface="Calibri" panose="020F0502020204030204" pitchFamily="34" charset="0"/>
              </a:rPr>
              <a:t> atnaujinimui</a:t>
            </a:r>
            <a:r>
              <a:rPr lang="en-US" sz="5100" spc="-1" dirty="0">
                <a:solidFill>
                  <a:srgbClr val="FF0000"/>
                </a:solidFill>
                <a:latin typeface="Calibri" panose="020F0502020204030204" pitchFamily="34" charset="0"/>
                <a:cs typeface="Calibri" panose="020F0502020204030204" pitchFamily="34" charset="0"/>
              </a:rPr>
              <a:t>! </a:t>
            </a:r>
            <a:r>
              <a:rPr lang="lt-LT" sz="5100" spc="-1" dirty="0">
                <a:solidFill>
                  <a:srgbClr val="FF0000"/>
                </a:solidFill>
                <a:latin typeface="Calibri" panose="020F0502020204030204" pitchFamily="34" charset="0"/>
                <a:cs typeface="Calibri" panose="020F0502020204030204" pitchFamily="34" charset="0"/>
              </a:rPr>
              <a:t>Parengtas daugiau</a:t>
            </a:r>
            <a:r>
              <a:rPr lang="en-US" sz="5100" spc="-1" dirty="0">
                <a:solidFill>
                  <a:srgbClr val="FF0000"/>
                </a:solidFill>
                <a:latin typeface="Calibri" panose="020F0502020204030204" pitchFamily="34" charset="0"/>
                <a:cs typeface="Calibri" panose="020F0502020204030204" pitchFamily="34" charset="0"/>
              </a:rPr>
              <a:t> </a:t>
            </a:r>
            <a:r>
              <a:rPr lang="en-US" sz="5100" spc="-1" dirty="0" err="1">
                <a:solidFill>
                  <a:srgbClr val="FF0000"/>
                </a:solidFill>
                <a:latin typeface="Calibri" panose="020F0502020204030204" pitchFamily="34" charset="0"/>
                <a:cs typeface="Calibri" panose="020F0502020204030204" pitchFamily="34" charset="0"/>
              </a:rPr>
              <a:t>nei</a:t>
            </a:r>
            <a:r>
              <a:rPr lang="en-US" sz="5100" spc="-1" dirty="0">
                <a:solidFill>
                  <a:srgbClr val="FF0000"/>
                </a:solidFill>
                <a:latin typeface="Calibri" panose="020F0502020204030204" pitchFamily="34" charset="0"/>
                <a:cs typeface="Calibri" panose="020F0502020204030204" pitchFamily="34" charset="0"/>
              </a:rPr>
              <a:t> 1300 </a:t>
            </a:r>
            <a:r>
              <a:rPr lang="en-US" sz="5100" spc="-1" dirty="0" err="1">
                <a:solidFill>
                  <a:srgbClr val="FF0000"/>
                </a:solidFill>
                <a:latin typeface="Calibri" panose="020F0502020204030204" pitchFamily="34" charset="0"/>
                <a:cs typeface="Calibri" panose="020F0502020204030204" pitchFamily="34" charset="0"/>
              </a:rPr>
              <a:t>kalbos</a:t>
            </a:r>
            <a:r>
              <a:rPr lang="en-US" sz="5100" spc="-1" dirty="0">
                <a:solidFill>
                  <a:srgbClr val="FF0000"/>
                </a:solidFill>
                <a:latin typeface="Calibri" panose="020F0502020204030204" pitchFamily="34" charset="0"/>
                <a:cs typeface="Calibri" panose="020F0502020204030204" pitchFamily="34" charset="0"/>
              </a:rPr>
              <a:t> specialist</a:t>
            </a:r>
            <a:r>
              <a:rPr lang="lt-LT" sz="5100" spc="-1" dirty="0">
                <a:solidFill>
                  <a:srgbClr val="FF0000"/>
                </a:solidFill>
                <a:latin typeface="Calibri" panose="020F0502020204030204" pitchFamily="34" charset="0"/>
                <a:cs typeface="Calibri" panose="020F0502020204030204" pitchFamily="34" charset="0"/>
              </a:rPr>
              <a:t>ų – objektyvumo užtikrinimas</a:t>
            </a:r>
            <a:r>
              <a:rPr lang="en-US" sz="5100" spc="-1" dirty="0">
                <a:solidFill>
                  <a:srgbClr val="FF0000"/>
                </a:solidFill>
                <a:latin typeface="Calibri" panose="020F0502020204030204" pitchFamily="34" charset="0"/>
                <a:cs typeface="Calibri" panose="020F0502020204030204" pitchFamily="34" charset="0"/>
              </a:rPr>
              <a:t>!</a:t>
            </a:r>
            <a:r>
              <a:rPr lang="lt-LT" sz="5100" spc="-1" dirty="0" smtClean="0">
                <a:solidFill>
                  <a:srgbClr val="FF0000"/>
                </a:solidFill>
                <a:latin typeface="Calibri" panose="020F0502020204030204" pitchFamily="34" charset="0"/>
                <a:cs typeface="Calibri" panose="020F0502020204030204" pitchFamily="34" charset="0"/>
              </a:rPr>
              <a:t>).</a:t>
            </a:r>
          </a:p>
          <a:p>
            <a:pPr marL="571500" indent="-571500" algn="just">
              <a:lnSpc>
                <a:spcPct val="120000"/>
              </a:lnSpc>
              <a:spcAft>
                <a:spcPts val="1200"/>
              </a:spcAft>
              <a:buFont typeface="Arial" panose="020B0604020202020204" pitchFamily="34" charset="0"/>
              <a:buChar char="•"/>
            </a:pPr>
            <a:r>
              <a:rPr lang="lt-LT" sz="5100" spc="-1" dirty="0" smtClean="0">
                <a:solidFill>
                  <a:srgbClr val="000000"/>
                </a:solidFill>
                <a:latin typeface="Calibri" panose="020F0502020204030204" pitchFamily="34" charset="0"/>
                <a:cs typeface="Calibri" panose="020F0502020204030204" pitchFamily="34" charset="0"/>
              </a:rPr>
              <a:t>Dokumentas svarbus </a:t>
            </a:r>
            <a:r>
              <a:rPr lang="lt-LT" sz="5100" b="1" spc="-1" dirty="0" smtClean="0">
                <a:solidFill>
                  <a:srgbClr val="000000"/>
                </a:solidFill>
                <a:latin typeface="Calibri" panose="020F0502020204030204" pitchFamily="34" charset="0"/>
                <a:cs typeface="Calibri" panose="020F0502020204030204" pitchFamily="34" charset="0"/>
              </a:rPr>
              <a:t>ne tik vertinimui ir </a:t>
            </a:r>
            <a:r>
              <a:rPr lang="lt-LT" sz="5100" b="1" spc="-1" dirty="0">
                <a:solidFill>
                  <a:srgbClr val="000000"/>
                </a:solidFill>
                <a:latin typeface="Calibri" panose="020F0502020204030204" pitchFamily="34" charset="0"/>
                <a:cs typeface="Calibri" panose="020F0502020204030204" pitchFamily="34" charset="0"/>
              </a:rPr>
              <a:t>kalbos </a:t>
            </a:r>
            <a:r>
              <a:rPr lang="lt-LT" sz="5100" b="1" spc="-1" dirty="0" smtClean="0">
                <a:solidFill>
                  <a:srgbClr val="000000"/>
                </a:solidFill>
                <a:latin typeface="Calibri" panose="020F0502020204030204" pitchFamily="34" charset="0"/>
                <a:cs typeface="Calibri" panose="020F0502020204030204" pitchFamily="34" charset="0"/>
              </a:rPr>
              <a:t>lygių apibūdinimui</a:t>
            </a:r>
            <a:r>
              <a:rPr lang="lt-LT" sz="5100" spc="-1" dirty="0" smtClean="0">
                <a:solidFill>
                  <a:srgbClr val="000000"/>
                </a:solidFill>
                <a:latin typeface="Calibri" panose="020F0502020204030204" pitchFamily="34" charset="0"/>
                <a:cs typeface="Calibri" panose="020F0502020204030204" pitchFamily="34" charset="0"/>
              </a:rPr>
              <a:t>.</a:t>
            </a:r>
            <a:endParaRPr lang="lt-LT" sz="5100" spc="-1" dirty="0">
              <a:solidFill>
                <a:srgbClr val="000000"/>
              </a:solidFill>
              <a:latin typeface="Calibri" panose="020F0502020204030204" pitchFamily="34" charset="0"/>
              <a:cs typeface="Calibri" panose="020F0502020204030204" pitchFamily="34" charset="0"/>
            </a:endParaRPr>
          </a:p>
          <a:p>
            <a:pPr marL="571500" indent="-571500" algn="just">
              <a:lnSpc>
                <a:spcPct val="120000"/>
              </a:lnSpc>
              <a:spcAft>
                <a:spcPts val="1200"/>
              </a:spcAft>
              <a:buFont typeface="Arial" panose="020B0604020202020204" pitchFamily="34" charset="0"/>
              <a:buChar char="•"/>
            </a:pPr>
            <a:r>
              <a:rPr lang="en-US" sz="5100" b="1" spc="-1" dirty="0" err="1" smtClean="0">
                <a:solidFill>
                  <a:srgbClr val="000000"/>
                </a:solidFill>
                <a:latin typeface="Calibri" panose="020F0502020204030204" pitchFamily="34" charset="0"/>
                <a:cs typeface="Calibri" panose="020F0502020204030204" pitchFamily="34" charset="0"/>
              </a:rPr>
              <a:t>Nauding</a:t>
            </a:r>
            <a:r>
              <a:rPr lang="lt-LT" sz="5100" b="1" spc="-1" dirty="0" err="1" smtClean="0">
                <a:solidFill>
                  <a:srgbClr val="000000"/>
                </a:solidFill>
                <a:latin typeface="Calibri" panose="020F0502020204030204" pitchFamily="34" charset="0"/>
                <a:cs typeface="Calibri" panose="020F0502020204030204" pitchFamily="34" charset="0"/>
              </a:rPr>
              <a:t>as</a:t>
            </a:r>
            <a:r>
              <a:rPr lang="lt-LT" sz="5100" b="1" spc="-1" dirty="0" smtClean="0">
                <a:solidFill>
                  <a:srgbClr val="000000"/>
                </a:solidFill>
                <a:latin typeface="Calibri" panose="020F0502020204030204" pitchFamily="34" charset="0"/>
                <a:cs typeface="Calibri" panose="020F0502020204030204" pitchFamily="34" charset="0"/>
              </a:rPr>
              <a:t> </a:t>
            </a:r>
            <a:r>
              <a:rPr lang="lt-LT" sz="5100" b="1" spc="-1" dirty="0" smtClean="0">
                <a:solidFill>
                  <a:srgbClr val="000000"/>
                </a:solidFill>
                <a:latin typeface="Calibri" panose="020F0502020204030204" pitchFamily="34" charset="0"/>
                <a:cs typeface="Calibri" panose="020F0502020204030204" pitchFamily="34" charset="0"/>
              </a:rPr>
              <a:t>skaitinys </a:t>
            </a:r>
            <a:r>
              <a:rPr lang="lt-LT" sz="5100" spc="-1" dirty="0" smtClean="0">
                <a:solidFill>
                  <a:srgbClr val="000000"/>
                </a:solidFill>
                <a:latin typeface="Calibri" panose="020F0502020204030204" pitchFamily="34" charset="0"/>
                <a:cs typeface="Calibri" panose="020F0502020204030204" pitchFamily="34" charset="0"/>
              </a:rPr>
              <a:t>kiekvienam užsienio k. mokytojui / </a:t>
            </a:r>
            <a:r>
              <a:rPr lang="lt-LT" sz="5100" b="1" spc="-1" dirty="0" smtClean="0">
                <a:solidFill>
                  <a:srgbClr val="FF0000"/>
                </a:solidFill>
                <a:latin typeface="Calibri" panose="020F0502020204030204" pitchFamily="34" charset="0"/>
                <a:cs typeface="Calibri" panose="020F0502020204030204" pitchFamily="34" charset="0"/>
              </a:rPr>
              <a:t>Galimybė reflektuoti, ką ir kodėl darome, kaip galime daryti geriau.</a:t>
            </a:r>
            <a:r>
              <a:rPr lang="en-US" sz="5100" b="1" strike="noStrike" spc="-1" dirty="0">
                <a:solidFill>
                  <a:srgbClr val="FF0000"/>
                </a:solidFill>
                <a:latin typeface="Calibri" panose="020F0502020204030204" pitchFamily="34" charset="0"/>
                <a:ea typeface="Verdana"/>
                <a:cs typeface="Calibri" panose="020F0502020204030204" pitchFamily="34" charset="0"/>
              </a:rPr>
              <a:t>	</a:t>
            </a:r>
            <a:endParaRPr lang="en-US" sz="5100" b="1" strike="noStrike" spc="-1" dirty="0">
              <a:solidFill>
                <a:srgbClr val="FF0000"/>
              </a:solidFill>
              <a:latin typeface="Calibri" panose="020F0502020204030204" pitchFamily="34" charset="0"/>
              <a:cs typeface="Calibri" panose="020F0502020204030204" pitchFamily="34" charset="0"/>
            </a:endParaRPr>
          </a:p>
        </p:txBody>
      </p:sp>
      <p:pic>
        <p:nvPicPr>
          <p:cNvPr id="134" name="Paveikslėlis 3"/>
          <p:cNvPicPr/>
          <p:nvPr/>
        </p:nvPicPr>
        <p:blipFill>
          <a:blip r:embed="rId3"/>
          <a:stretch/>
        </p:blipFill>
        <p:spPr>
          <a:xfrm>
            <a:off x="10161360" y="177827"/>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pic>
        <p:nvPicPr>
          <p:cNvPr id="2" name="Picture 1"/>
          <p:cNvPicPr>
            <a:picLocks noChangeAspect="1"/>
          </p:cNvPicPr>
          <p:nvPr/>
        </p:nvPicPr>
        <p:blipFill>
          <a:blip r:embed="rId4"/>
          <a:stretch>
            <a:fillRect/>
          </a:stretch>
        </p:blipFill>
        <p:spPr>
          <a:xfrm>
            <a:off x="3048120" y="1393380"/>
            <a:ext cx="1683639" cy="2390013"/>
          </a:xfrm>
          <a:prstGeom prst="rect">
            <a:avLst/>
          </a:prstGeom>
        </p:spPr>
      </p:pic>
      <p:pic>
        <p:nvPicPr>
          <p:cNvPr id="3" name="Picture 2"/>
          <p:cNvPicPr>
            <a:picLocks noChangeAspect="1"/>
          </p:cNvPicPr>
          <p:nvPr/>
        </p:nvPicPr>
        <p:blipFill>
          <a:blip r:embed="rId5"/>
          <a:stretch>
            <a:fillRect/>
          </a:stretch>
        </p:blipFill>
        <p:spPr>
          <a:xfrm>
            <a:off x="6493133" y="1393380"/>
            <a:ext cx="1755267" cy="2480691"/>
          </a:xfrm>
          <a:prstGeom prst="rect">
            <a:avLst/>
          </a:prstGeom>
        </p:spPr>
      </p:pic>
      <p:sp>
        <p:nvSpPr>
          <p:cNvPr id="8" name="Subtitle 2"/>
          <p:cNvSpPr txBox="1">
            <a:spLocks/>
          </p:cNvSpPr>
          <p:nvPr/>
        </p:nvSpPr>
        <p:spPr>
          <a:xfrm>
            <a:off x="8638295" y="2394048"/>
            <a:ext cx="3276614" cy="793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sz="1800" dirty="0" smtClean="0">
                <a:latin typeface="Calibri" panose="020F0502020204030204" pitchFamily="34" charset="0"/>
                <a:cs typeface="Calibri" panose="020F0502020204030204" pitchFamily="34" charset="0"/>
              </a:rPr>
              <a:t>Common European Framework of Reference for Languages: Learning, teaching, assessment – Companion volume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081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838080" y="578160"/>
            <a:ext cx="10554480" cy="882360"/>
          </a:xfrm>
          <a:prstGeom prst="rect">
            <a:avLst/>
          </a:prstGeom>
          <a:noFill/>
          <a:ln>
            <a:noFill/>
          </a:ln>
        </p:spPr>
        <p:txBody>
          <a:bodyPr anchor="ctr">
            <a:normAutofit/>
          </a:bodyPr>
          <a:lstStyle/>
          <a:p>
            <a:pPr>
              <a:lnSpc>
                <a:spcPct val="90000"/>
              </a:lnSpc>
            </a:pPr>
            <a:endParaRPr lang="en-US" sz="4400" b="0" strike="noStrike" spc="-1" dirty="0">
              <a:solidFill>
                <a:srgbClr val="000000"/>
              </a:solidFill>
              <a:latin typeface="Calibri Light"/>
            </a:endParaRPr>
          </a:p>
        </p:txBody>
      </p:sp>
      <p:sp>
        <p:nvSpPr>
          <p:cNvPr id="133" name="TextShape 2"/>
          <p:cNvSpPr txBox="1"/>
          <p:nvPr/>
        </p:nvSpPr>
        <p:spPr>
          <a:xfrm>
            <a:off x="476546" y="267609"/>
            <a:ext cx="10785960" cy="6377023"/>
          </a:xfrm>
          <a:prstGeom prst="rect">
            <a:avLst/>
          </a:prstGeom>
          <a:noFill/>
          <a:ln>
            <a:noFill/>
          </a:ln>
        </p:spPr>
        <p:txBody>
          <a:bodyPr>
            <a:normAutofit fontScale="32500" lnSpcReduction="20000"/>
          </a:bodyPr>
          <a:lstStyle/>
          <a:p>
            <a:pPr algn="ctr">
              <a:lnSpc>
                <a:spcPct val="90000"/>
              </a:lnSpc>
              <a:spcBef>
                <a:spcPts val="1001"/>
              </a:spcBef>
            </a:pPr>
            <a:r>
              <a:rPr lang="lt-LT" sz="12800" b="1" strike="noStrike" spc="-1" dirty="0" smtClean="0">
                <a:solidFill>
                  <a:srgbClr val="000000"/>
                </a:solidFill>
                <a:latin typeface="Calibri"/>
              </a:rPr>
              <a:t>Atnaujinti Bendrieji Europos kalbų metmenys </a:t>
            </a:r>
            <a:r>
              <a:rPr lang="lt-LT" sz="12800" b="0" strike="noStrike" spc="-1" dirty="0" smtClean="0">
                <a:solidFill>
                  <a:srgbClr val="000000"/>
                </a:solidFill>
                <a:latin typeface="Calibri"/>
              </a:rPr>
              <a:t>–</a:t>
            </a:r>
          </a:p>
          <a:p>
            <a:pPr algn="ctr">
              <a:lnSpc>
                <a:spcPct val="90000"/>
              </a:lnSpc>
              <a:spcBef>
                <a:spcPts val="1001"/>
              </a:spcBef>
            </a:pPr>
            <a:r>
              <a:rPr lang="lt-LT" sz="12800" b="0" strike="noStrike" spc="-1" dirty="0" smtClean="0">
                <a:solidFill>
                  <a:srgbClr val="000000"/>
                </a:solidFill>
                <a:latin typeface="Calibri"/>
              </a:rPr>
              <a:t> </a:t>
            </a:r>
            <a:r>
              <a:rPr lang="lt-LT" sz="12800" spc="-1" dirty="0" smtClean="0">
                <a:solidFill>
                  <a:srgbClr val="000000"/>
                </a:solidFill>
                <a:latin typeface="Calibri"/>
              </a:rPr>
              <a:t>svarbiausi nauji </a:t>
            </a:r>
            <a:r>
              <a:rPr lang="lt-LT" sz="12800" b="0" strike="noStrike" spc="-1" dirty="0" smtClean="0">
                <a:solidFill>
                  <a:srgbClr val="000000"/>
                </a:solidFill>
                <a:latin typeface="Calibri"/>
              </a:rPr>
              <a:t>aspektai</a:t>
            </a:r>
          </a:p>
          <a:p>
            <a:pPr marL="457200" indent="-457200">
              <a:lnSpc>
                <a:spcPct val="90000"/>
              </a:lnSpc>
              <a:spcBef>
                <a:spcPts val="1001"/>
              </a:spcBef>
              <a:buFont typeface="Arial" panose="020B0604020202020204" pitchFamily="34" charset="0"/>
              <a:buChar char="•"/>
            </a:pPr>
            <a:endParaRPr lang="lt-LT" sz="3600" b="0" strike="noStrike" spc="-1" dirty="0" smtClean="0">
              <a:solidFill>
                <a:srgbClr val="000000"/>
              </a:solidFill>
              <a:latin typeface="Calibri"/>
            </a:endParaRPr>
          </a:p>
          <a:p>
            <a:pPr marL="342900" indent="-342900" algn="just">
              <a:spcAft>
                <a:spcPts val="1800"/>
              </a:spcAft>
              <a:buFont typeface="Arial" panose="020B0604020202020204" pitchFamily="34" charset="0"/>
              <a:buChar char="•"/>
            </a:pPr>
            <a:endParaRPr lang="lt-LT" sz="3400" dirty="0" smtClean="0">
              <a:latin typeface="Calibri" panose="020F0502020204030204" pitchFamily="34" charset="0"/>
              <a:cs typeface="Calibri" panose="020F0502020204030204" pitchFamily="34" charset="0"/>
            </a:endParaRPr>
          </a:p>
          <a:p>
            <a:pPr marL="342900" indent="-342900" algn="just">
              <a:spcAft>
                <a:spcPts val="1800"/>
              </a:spcAft>
              <a:buFont typeface="Arial" panose="020B0604020202020204" pitchFamily="34" charset="0"/>
              <a:buChar char="•"/>
            </a:pPr>
            <a:endParaRPr lang="lt-LT" sz="3400" dirty="0" smtClean="0">
              <a:latin typeface="Calibri" panose="020F0502020204030204" pitchFamily="34" charset="0"/>
              <a:cs typeface="Calibri" panose="020F0502020204030204" pitchFamily="34" charset="0"/>
            </a:endParaRPr>
          </a:p>
          <a:p>
            <a:pPr marL="342900" indent="-342900" algn="just">
              <a:spcAft>
                <a:spcPts val="2400"/>
              </a:spcAft>
              <a:buFont typeface="Arial" panose="020B0604020202020204" pitchFamily="34" charset="0"/>
              <a:buChar char="•"/>
            </a:pPr>
            <a:r>
              <a:rPr lang="lt-LT" sz="9200" dirty="0" smtClean="0">
                <a:latin typeface="Calibri" panose="020F0502020204030204" pitchFamily="34" charset="0"/>
                <a:cs typeface="Calibri" panose="020F0502020204030204" pitchFamily="34" charset="0"/>
              </a:rPr>
              <a:t>Papildyti kalbos </a:t>
            </a:r>
            <a:r>
              <a:rPr lang="lt-LT" sz="9200" dirty="0" smtClean="0">
                <a:latin typeface="Calibri" panose="020F0502020204030204" pitchFamily="34" charset="0"/>
                <a:cs typeface="Calibri" panose="020F0502020204030204" pitchFamily="34" charset="0"/>
              </a:rPr>
              <a:t>mokėjimo lygių deskriptoriai; </a:t>
            </a:r>
            <a:endParaRPr lang="lt-LT" sz="9200" dirty="0" smtClean="0">
              <a:latin typeface="Calibri" panose="020F0502020204030204" pitchFamily="34" charset="0"/>
              <a:cs typeface="Calibri" panose="020F0502020204030204" pitchFamily="34" charset="0"/>
            </a:endParaRPr>
          </a:p>
          <a:p>
            <a:pPr marL="342900" indent="-342900" algn="just">
              <a:spcAft>
                <a:spcPts val="2400"/>
              </a:spcAft>
              <a:buFont typeface="Arial" panose="020B0604020202020204" pitchFamily="34" charset="0"/>
              <a:buChar char="•"/>
            </a:pPr>
            <a:r>
              <a:rPr lang="lt-LT" sz="9200" dirty="0" smtClean="0">
                <a:latin typeface="Calibri" panose="020F0502020204030204" pitchFamily="34" charset="0"/>
                <a:cs typeface="Calibri" panose="020F0502020204030204" pitchFamily="34" charset="0"/>
              </a:rPr>
              <a:t>Nauja</a:t>
            </a:r>
            <a:r>
              <a:rPr lang="en-US" sz="9200" dirty="0" smtClean="0">
                <a:latin typeface="Calibri" panose="020F0502020204030204" pitchFamily="34" charset="0"/>
                <a:cs typeface="Calibri" panose="020F0502020204030204" pitchFamily="34" charset="0"/>
              </a:rPr>
              <a:t>: </a:t>
            </a:r>
            <a:r>
              <a:rPr lang="en-US" sz="9200" dirty="0" err="1" smtClean="0">
                <a:latin typeface="Calibri" panose="020F0502020204030204" pitchFamily="34" charset="0"/>
                <a:cs typeface="Calibri" panose="020F0502020204030204" pitchFamily="34" charset="0"/>
              </a:rPr>
              <a:t>pr</a:t>
            </a:r>
            <a:r>
              <a:rPr lang="lt-LT" sz="9200" dirty="0" smtClean="0">
                <a:latin typeface="Calibri" panose="020F0502020204030204" pitchFamily="34" charset="0"/>
                <a:cs typeface="Calibri" panose="020F0502020204030204" pitchFamily="34" charset="0"/>
              </a:rPr>
              <a:t>ieš</a:t>
            </a:r>
            <a:r>
              <a:rPr lang="en-US" sz="9200" dirty="0" smtClean="0">
                <a:latin typeface="Calibri" panose="020F0502020204030204" pitchFamily="34" charset="0"/>
                <a:cs typeface="Calibri" panose="020F0502020204030204" pitchFamily="34" charset="0"/>
              </a:rPr>
              <a:t>-</a:t>
            </a:r>
            <a:r>
              <a:rPr lang="lt-LT" sz="9200" dirty="0" smtClean="0">
                <a:latin typeface="Calibri" panose="020F0502020204030204" pitchFamily="34" charset="0"/>
                <a:cs typeface="Calibri" panose="020F0502020204030204" pitchFamily="34" charset="0"/>
              </a:rPr>
              <a:t>A</a:t>
            </a:r>
            <a:r>
              <a:rPr lang="en-US" sz="9200" dirty="0" smtClean="0">
                <a:latin typeface="Calibri" panose="020F0502020204030204" pitchFamily="34" charset="0"/>
                <a:cs typeface="Calibri" panose="020F0502020204030204" pitchFamily="34" charset="0"/>
              </a:rPr>
              <a:t>1</a:t>
            </a:r>
            <a:r>
              <a:rPr lang="en-US" sz="9200" dirty="0">
                <a:latin typeface="Calibri" panose="020F0502020204030204" pitchFamily="34" charset="0"/>
                <a:cs typeface="Calibri" panose="020F0502020204030204" pitchFamily="34" charset="0"/>
              </a:rPr>
              <a:t>, </a:t>
            </a:r>
            <a:r>
              <a:rPr lang="en-US" sz="9200" dirty="0" smtClean="0">
                <a:latin typeface="Calibri" panose="020F0502020204030204" pitchFamily="34" charset="0"/>
                <a:cs typeface="Calibri" panose="020F0502020204030204" pitchFamily="34" charset="0"/>
              </a:rPr>
              <a:t>+</a:t>
            </a:r>
            <a:r>
              <a:rPr lang="lt-LT" sz="9200" dirty="0" smtClean="0">
                <a:latin typeface="Calibri" panose="020F0502020204030204" pitchFamily="34" charset="0"/>
                <a:cs typeface="Calibri" panose="020F0502020204030204" pitchFamily="34" charset="0"/>
              </a:rPr>
              <a:t>lygiai</a:t>
            </a:r>
            <a:r>
              <a:rPr lang="en-US" sz="9200" dirty="0" smtClean="0">
                <a:latin typeface="Calibri" panose="020F0502020204030204" pitchFamily="34" charset="0"/>
                <a:cs typeface="Calibri" panose="020F0502020204030204" pitchFamily="34" charset="0"/>
              </a:rPr>
              <a:t>, </a:t>
            </a:r>
            <a:r>
              <a:rPr lang="en-US" sz="9200" dirty="0">
                <a:latin typeface="Calibri" panose="020F0502020204030204" pitchFamily="34" charset="0"/>
                <a:cs typeface="Calibri" panose="020F0502020204030204" pitchFamily="34" charset="0"/>
              </a:rPr>
              <a:t>C2 </a:t>
            </a:r>
            <a:r>
              <a:rPr lang="en-US" sz="9200" dirty="0" smtClean="0">
                <a:latin typeface="Calibri" panose="020F0502020204030204" pitchFamily="34" charset="0"/>
                <a:cs typeface="Calibri" panose="020F0502020204030204" pitchFamily="34" charset="0"/>
              </a:rPr>
              <a:t>de</a:t>
            </a:r>
            <a:r>
              <a:rPr lang="lt-LT" sz="9200" dirty="0" err="1" smtClean="0">
                <a:latin typeface="Calibri" panose="020F0502020204030204" pitchFamily="34" charset="0"/>
                <a:cs typeface="Calibri" panose="020F0502020204030204" pitchFamily="34" charset="0"/>
              </a:rPr>
              <a:t>skriptoriai</a:t>
            </a:r>
            <a:r>
              <a:rPr lang="lt-LT" sz="9200" dirty="0" smtClean="0">
                <a:latin typeface="Calibri" panose="020F0502020204030204" pitchFamily="34" charset="0"/>
                <a:cs typeface="Calibri" panose="020F0502020204030204" pitchFamily="34" charset="0"/>
              </a:rPr>
              <a:t>;</a:t>
            </a:r>
          </a:p>
          <a:p>
            <a:pPr marL="342900" indent="-342900" algn="just">
              <a:spcAft>
                <a:spcPts val="2400"/>
              </a:spcAft>
              <a:buFont typeface="Arial" panose="020B0604020202020204" pitchFamily="34" charset="0"/>
              <a:buChar char="•"/>
            </a:pPr>
            <a:r>
              <a:rPr lang="lt-LT" sz="9200" dirty="0" smtClean="0">
                <a:latin typeface="Calibri" panose="020F0502020204030204" pitchFamily="34" charset="0"/>
                <a:cs typeface="Calibri" panose="020F0502020204030204" pitchFamily="34" charset="0"/>
              </a:rPr>
              <a:t>Atsiranda sąveika virtualioje erdvėje;</a:t>
            </a:r>
          </a:p>
          <a:p>
            <a:pPr marL="342900" indent="-342900" algn="just">
              <a:spcAft>
                <a:spcPts val="2400"/>
              </a:spcAft>
              <a:buFont typeface="Arial" panose="020B0604020202020204" pitchFamily="34" charset="0"/>
              <a:buChar char="•"/>
            </a:pPr>
            <a:r>
              <a:rPr lang="lt-LT" sz="9200" dirty="0" smtClean="0">
                <a:latin typeface="Calibri" panose="020F0502020204030204" pitchFamily="34" charset="0"/>
                <a:cs typeface="Calibri" panose="020F0502020204030204" pitchFamily="34" charset="0"/>
              </a:rPr>
              <a:t>Papildyta / išplėsta </a:t>
            </a:r>
            <a:r>
              <a:rPr lang="lt-LT" sz="9200" b="1" dirty="0" smtClean="0">
                <a:solidFill>
                  <a:srgbClr val="FF0000"/>
                </a:solidFill>
                <a:latin typeface="Calibri" panose="020F0502020204030204" pitchFamily="34" charset="0"/>
                <a:cs typeface="Calibri" panose="020F0502020204030204" pitchFamily="34" charset="0"/>
              </a:rPr>
              <a:t>tarpininkavimo / </a:t>
            </a:r>
            <a:r>
              <a:rPr lang="lt-LT" sz="9200" b="1" dirty="0" err="1" smtClean="0">
                <a:solidFill>
                  <a:srgbClr val="FF0000"/>
                </a:solidFill>
                <a:latin typeface="Calibri" panose="020F0502020204030204" pitchFamily="34" charset="0"/>
                <a:cs typeface="Calibri" panose="020F0502020204030204" pitchFamily="34" charset="0"/>
              </a:rPr>
              <a:t>mediacijos</a:t>
            </a:r>
            <a:r>
              <a:rPr lang="lt-LT" sz="9200" b="1" dirty="0" smtClean="0">
                <a:solidFill>
                  <a:srgbClr val="FF0000"/>
                </a:solidFill>
                <a:latin typeface="Calibri" panose="020F0502020204030204" pitchFamily="34" charset="0"/>
                <a:cs typeface="Calibri" panose="020F0502020204030204" pitchFamily="34" charset="0"/>
              </a:rPr>
              <a:t> kalbinė veikla</a:t>
            </a:r>
            <a:r>
              <a:rPr lang="lt-LT" sz="9200" dirty="0" smtClean="0">
                <a:latin typeface="Calibri" panose="020F0502020204030204" pitchFamily="34" charset="0"/>
                <a:cs typeface="Calibri" panose="020F0502020204030204" pitchFamily="34" charset="0"/>
              </a:rPr>
              <a:t>;</a:t>
            </a:r>
            <a:endParaRPr lang="en-US" sz="9200" dirty="0">
              <a:latin typeface="Calibri" panose="020F0502020204030204" pitchFamily="34" charset="0"/>
              <a:cs typeface="Calibri" panose="020F0502020204030204" pitchFamily="34" charset="0"/>
            </a:endParaRPr>
          </a:p>
          <a:p>
            <a:pPr marL="342900" indent="-342900" algn="just">
              <a:spcAft>
                <a:spcPts val="2400"/>
              </a:spcAft>
              <a:buFont typeface="Arial" panose="020B0604020202020204" pitchFamily="34" charset="0"/>
              <a:buChar char="•"/>
            </a:pPr>
            <a:r>
              <a:rPr lang="lt-LT" sz="9200" dirty="0" smtClean="0">
                <a:latin typeface="Calibri" panose="020F0502020204030204" pitchFamily="34" charset="0"/>
                <a:cs typeface="Calibri" panose="020F0502020204030204" pitchFamily="34" charset="0"/>
              </a:rPr>
              <a:t>Metodinė </a:t>
            </a:r>
            <a:r>
              <a:rPr lang="lt-LT" sz="9200" dirty="0" smtClean="0">
                <a:latin typeface="Calibri" panose="020F0502020204030204" pitchFamily="34" charset="0"/>
                <a:cs typeface="Calibri" panose="020F0502020204030204" pitchFamily="34" charset="0"/>
              </a:rPr>
              <a:t>prieiga – veiksminė </a:t>
            </a:r>
            <a:r>
              <a:rPr lang="lt-LT" sz="9200" dirty="0" err="1" smtClean="0">
                <a:latin typeface="Calibri" panose="020F0502020204030204" pitchFamily="34" charset="0"/>
                <a:cs typeface="Calibri" panose="020F0502020204030204" pitchFamily="34" charset="0"/>
              </a:rPr>
              <a:t>prieitis</a:t>
            </a:r>
            <a:r>
              <a:rPr lang="en-US" sz="9200" dirty="0" smtClean="0">
                <a:latin typeface="Calibri" panose="020F0502020204030204" pitchFamily="34" charset="0"/>
                <a:cs typeface="Calibri" panose="020F0502020204030204" pitchFamily="34" charset="0"/>
              </a:rPr>
              <a:t> / </a:t>
            </a:r>
            <a:r>
              <a:rPr lang="lt-LT" sz="9200" dirty="0" smtClean="0">
                <a:latin typeface="Calibri" panose="020F0502020204030204" pitchFamily="34" charset="0"/>
                <a:cs typeface="Calibri" panose="020F0502020204030204" pitchFamily="34" charset="0"/>
              </a:rPr>
              <a:t>į veiksmą orientuotas mokymasis </a:t>
            </a:r>
            <a:r>
              <a:rPr lang="lt-LT" sz="9200" dirty="0" smtClean="0">
                <a:latin typeface="Calibri" panose="020F0502020204030204" pitchFamily="34" charset="0"/>
                <a:cs typeface="Calibri" panose="020F0502020204030204" pitchFamily="34" charset="0"/>
              </a:rPr>
              <a:t>???? (</a:t>
            </a:r>
            <a:r>
              <a:rPr lang="lt-LT" sz="9200" dirty="0" err="1" smtClean="0">
                <a:latin typeface="Calibri" panose="020F0502020204030204" pitchFamily="34" charset="0"/>
                <a:cs typeface="Calibri" panose="020F0502020204030204" pitchFamily="34" charset="0"/>
              </a:rPr>
              <a:t>ang</a:t>
            </a:r>
            <a:r>
              <a:rPr lang="lt-LT" sz="9200" dirty="0" smtClean="0">
                <a:latin typeface="Calibri" panose="020F0502020204030204" pitchFamily="34" charset="0"/>
                <a:cs typeface="Calibri" panose="020F0502020204030204" pitchFamily="34" charset="0"/>
              </a:rPr>
              <a:t>. </a:t>
            </a:r>
            <a:r>
              <a:rPr lang="en-US" sz="9200" dirty="0" smtClean="0">
                <a:latin typeface="Calibri" panose="020F0502020204030204" pitchFamily="34" charset="0"/>
                <a:cs typeface="Calibri" panose="020F0502020204030204" pitchFamily="34" charset="0"/>
              </a:rPr>
              <a:t>Action-oriented </a:t>
            </a:r>
            <a:r>
              <a:rPr lang="en-US" sz="9200" dirty="0" err="1" smtClean="0">
                <a:latin typeface="Calibri" panose="020F0502020204030204" pitchFamily="34" charset="0"/>
                <a:cs typeface="Calibri" panose="020F0502020204030204" pitchFamily="34" charset="0"/>
              </a:rPr>
              <a:t>approac</a:t>
            </a:r>
            <a:r>
              <a:rPr lang="lt-LT" sz="9200" dirty="0" smtClean="0">
                <a:latin typeface="Calibri" panose="020F0502020204030204" pitchFamily="34" charset="0"/>
                <a:cs typeface="Calibri" panose="020F0502020204030204" pitchFamily="34" charset="0"/>
              </a:rPr>
              <a:t>h</a:t>
            </a:r>
            <a:r>
              <a:rPr lang="lt-LT" sz="9200" dirty="0" smtClean="0">
                <a:latin typeface="Calibri" panose="020F0502020204030204" pitchFamily="34" charset="0"/>
                <a:cs typeface="Calibri" panose="020F0502020204030204" pitchFamily="34" charset="0"/>
              </a:rPr>
              <a:t>).</a:t>
            </a:r>
            <a:endParaRPr lang="lt-LT" sz="9200" dirty="0" smtClean="0">
              <a:latin typeface="Calibri" panose="020F0502020204030204" pitchFamily="34" charset="0"/>
              <a:cs typeface="Calibri" panose="020F0502020204030204" pitchFamily="34" charset="0"/>
            </a:endParaRPr>
          </a:p>
          <a:p>
            <a:pPr algn="just">
              <a:spcAft>
                <a:spcPts val="1800"/>
              </a:spcAft>
            </a:pPr>
            <a:endParaRPr lang="lt-LT" sz="6400" i="1" dirty="0" smtClean="0">
              <a:cs typeface="Calibri" panose="020F0502020204030204" pitchFamily="34" charset="0"/>
            </a:endParaRPr>
          </a:p>
        </p:txBody>
      </p:sp>
      <p:pic>
        <p:nvPicPr>
          <p:cNvPr id="134" name="Paveikslėlis 3"/>
          <p:cNvPicPr/>
          <p:nvPr/>
        </p:nvPicPr>
        <p:blipFill>
          <a:blip r:embed="rId2"/>
          <a:stretch/>
        </p:blipFill>
        <p:spPr>
          <a:xfrm>
            <a:off x="10361160" y="458820"/>
            <a:ext cx="1462680" cy="560520"/>
          </a:xfrm>
          <a:prstGeom prst="rect">
            <a:avLst/>
          </a:prstGeom>
          <a:ln>
            <a:noFill/>
          </a:ln>
        </p:spPr>
      </p:pic>
      <p:sp>
        <p:nvSpPr>
          <p:cNvPr id="135" name="CustomShape 3"/>
          <p:cNvSpPr/>
          <p:nvPr/>
        </p:nvSpPr>
        <p:spPr>
          <a:xfrm>
            <a:off x="3048120" y="2967480"/>
            <a:ext cx="8775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en-GB" sz="1800" b="0" strike="noStrike" spc="-1">
              <a:latin typeface="Arial"/>
            </a:endParaRPr>
          </a:p>
        </p:txBody>
      </p:sp>
    </p:spTree>
    <p:extLst>
      <p:ext uri="{BB962C8B-B14F-4D97-AF65-F5344CB8AC3E}">
        <p14:creationId xmlns:p14="http://schemas.microsoft.com/office/powerpoint/2010/main" val="206829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554" y="931817"/>
            <a:ext cx="10515240" cy="556420"/>
          </a:xfrm>
        </p:spPr>
        <p:txBody>
          <a:bodyPr/>
          <a:lstStyle/>
          <a:p>
            <a:pPr algn="ctr"/>
            <a:r>
              <a:rPr lang="lt-LT" sz="3200" b="1" dirty="0" smtClean="0">
                <a:latin typeface="Calibri" panose="020F0502020204030204" pitchFamily="34" charset="0"/>
                <a:cs typeface="Calibri" panose="020F0502020204030204" pitchFamily="34" charset="0"/>
              </a:rPr>
              <a:t/>
            </a:r>
            <a:br>
              <a:rPr lang="lt-LT" sz="3200" b="1" dirty="0" smtClean="0">
                <a:latin typeface="Calibri" panose="020F0502020204030204" pitchFamily="34" charset="0"/>
                <a:cs typeface="Calibri" panose="020F0502020204030204" pitchFamily="34" charset="0"/>
              </a:rPr>
            </a:br>
            <a:r>
              <a:rPr lang="lt-LT" sz="3200" b="1" dirty="0" smtClean="0">
                <a:latin typeface="Calibri" panose="020F0502020204030204" pitchFamily="34" charset="0"/>
                <a:cs typeface="Calibri" panose="020F0502020204030204" pitchFamily="34" charset="0"/>
              </a:rPr>
              <a:t>Realus gyvenimas – kalbinės veiklos ar jų kombinacija</a:t>
            </a:r>
            <a:endParaRPr lang="en-US" sz="3200" b="1" dirty="0">
              <a:latin typeface="Calibri" panose="020F0502020204030204" pitchFamily="34" charset="0"/>
              <a:cs typeface="Calibri" panose="020F0502020204030204" pitchFamily="34" charset="0"/>
            </a:endParaRPr>
          </a:p>
        </p:txBody>
      </p:sp>
      <p:sp>
        <p:nvSpPr>
          <p:cNvPr id="3" name="Subtitle 2"/>
          <p:cNvSpPr>
            <a:spLocks noGrp="1"/>
          </p:cNvSpPr>
          <p:nvPr>
            <p:ph type="subTitle"/>
          </p:nvPr>
        </p:nvSpPr>
        <p:spPr>
          <a:xfrm>
            <a:off x="838080" y="1840450"/>
            <a:ext cx="10515240" cy="4321183"/>
          </a:xfrm>
        </p:spPr>
        <p:txBody>
          <a:bodyPr/>
          <a:lstStyle/>
          <a:p>
            <a:r>
              <a:rPr lang="lt-LT" sz="2400" dirty="0" smtClean="0">
                <a:latin typeface="Calibri" panose="020F0502020204030204" pitchFamily="34" charset="0"/>
                <a:cs typeface="Calibri" panose="020F0502020204030204" pitchFamily="34" charset="0"/>
              </a:rPr>
              <a:t>Per siaura </a:t>
            </a:r>
            <a:r>
              <a:rPr lang="lt-LT" sz="2400" dirty="0" smtClean="0">
                <a:latin typeface="Calibri" panose="020F0502020204030204" pitchFamily="34" charset="0"/>
                <a:cs typeface="Calibri" panose="020F0502020204030204" pitchFamily="34" charset="0"/>
              </a:rPr>
              <a:t>užsienio </a:t>
            </a:r>
            <a:r>
              <a:rPr lang="lt-LT" sz="2400" dirty="0">
                <a:latin typeface="Calibri" panose="020F0502020204030204" pitchFamily="34" charset="0"/>
                <a:cs typeface="Calibri" panose="020F0502020204030204" pitchFamily="34" charset="0"/>
              </a:rPr>
              <a:t>k. mokymo(</a:t>
            </a:r>
            <a:r>
              <a:rPr lang="lt-LT" sz="2400" dirty="0" err="1">
                <a:latin typeface="Calibri" panose="020F0502020204030204" pitchFamily="34" charset="0"/>
                <a:cs typeface="Calibri" panose="020F0502020204030204" pitchFamily="34" charset="0"/>
              </a:rPr>
              <a:t>si</a:t>
            </a:r>
            <a:r>
              <a:rPr lang="lt-LT" sz="2400" dirty="0">
                <a:latin typeface="Calibri" panose="020F0502020204030204" pitchFamily="34" charset="0"/>
                <a:cs typeface="Calibri" panose="020F0502020204030204" pitchFamily="34" charset="0"/>
              </a:rPr>
              <a:t>) samprata - tai tik 4 esminių </a:t>
            </a:r>
            <a:r>
              <a:rPr lang="lt-LT" sz="2400" dirty="0" smtClean="0">
                <a:latin typeface="Calibri" panose="020F0502020204030204" pitchFamily="34" charset="0"/>
                <a:cs typeface="Calibri" panose="020F0502020204030204" pitchFamily="34" charset="0"/>
              </a:rPr>
              <a:t>gebėjimų (skaitymo, klausymo, rašymo, kalbėjimo) </a:t>
            </a:r>
            <a:r>
              <a:rPr lang="lt-LT" sz="2400" dirty="0" smtClean="0">
                <a:latin typeface="Calibri" panose="020F0502020204030204" pitchFamily="34" charset="0"/>
                <a:cs typeface="Calibri" panose="020F0502020204030204" pitchFamily="34" charset="0"/>
              </a:rPr>
              <a:t>tobulinimas.</a:t>
            </a:r>
            <a:endParaRPr lang="lt-LT" sz="2400" dirty="0">
              <a:latin typeface="Calibri" panose="020F0502020204030204" pitchFamily="34" charset="0"/>
              <a:cs typeface="Calibri" panose="020F0502020204030204" pitchFamily="34" charset="0"/>
            </a:endParaRPr>
          </a:p>
          <a:p>
            <a:pPr marL="0" indent="0">
              <a:buNone/>
            </a:pPr>
            <a:endParaRPr lang="lt-LT" sz="2400" dirty="0" smtClean="0">
              <a:latin typeface="Calibri" panose="020F0502020204030204" pitchFamily="34" charset="0"/>
              <a:cs typeface="Calibri" panose="020F0502020204030204" pitchFamily="34" charset="0"/>
            </a:endParaRPr>
          </a:p>
          <a:p>
            <a:pPr marL="0" indent="0">
              <a:buNone/>
            </a:pPr>
            <a:endParaRPr lang="lt-LT" sz="2400" dirty="0">
              <a:latin typeface="Calibri" panose="020F0502020204030204" pitchFamily="34" charset="0"/>
              <a:cs typeface="Calibri" panose="020F0502020204030204" pitchFamily="34" charset="0"/>
            </a:endParaRPr>
          </a:p>
          <a:p>
            <a:pPr marL="0" indent="0">
              <a:buNone/>
            </a:pPr>
            <a:r>
              <a:rPr lang="lt-LT" sz="2400" b="1" dirty="0" smtClean="0">
                <a:latin typeface="Calibri" panose="020F0502020204030204" pitchFamily="34" charset="0"/>
                <a:cs typeface="Calibri" panose="020F0502020204030204" pitchFamily="34" charset="0"/>
              </a:rPr>
              <a:t>Komunikacija</a:t>
            </a:r>
            <a:r>
              <a:rPr lang="lt-LT" sz="2400" dirty="0" smtClean="0">
                <a:latin typeface="Calibri" panose="020F0502020204030204" pitchFamily="34" charset="0"/>
                <a:cs typeface="Calibri" panose="020F0502020204030204" pitchFamily="34" charset="0"/>
              </a:rPr>
              <a:t> yra integrali užduočių dalis, kuriose besimokantieji įsitraukia šias kalbines veiklas:</a:t>
            </a:r>
          </a:p>
          <a:p>
            <a:endParaRPr lang="lt-LT"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lt-LT" sz="2400" b="1" dirty="0">
                <a:latin typeface="Calibri" panose="020F0502020204030204" pitchFamily="34" charset="0"/>
                <a:cs typeface="Calibri" panose="020F0502020204030204" pitchFamily="34" charset="0"/>
              </a:rPr>
              <a:t>s</a:t>
            </a:r>
            <a:r>
              <a:rPr lang="lt-LT" sz="2400" b="1" dirty="0" smtClean="0">
                <a:latin typeface="Calibri" panose="020F0502020204030204" pitchFamily="34" charset="0"/>
                <a:cs typeface="Calibri" panose="020F0502020204030204" pitchFamily="34" charset="0"/>
              </a:rPr>
              <a:t>upratimą / recepciją</a:t>
            </a:r>
            <a:r>
              <a:rPr lang="en-US" sz="2400" b="1" dirty="0" smtClean="0">
                <a:latin typeface="Calibri" panose="020F0502020204030204" pitchFamily="34" charset="0"/>
                <a:cs typeface="Calibri" panose="020F0502020204030204" pitchFamily="34" charset="0"/>
              </a:rPr>
              <a:t>,</a:t>
            </a:r>
            <a:endParaRPr lang="lt-LT" sz="2400" b="1"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lt-LT" sz="2400" b="1" dirty="0">
                <a:latin typeface="Calibri" panose="020F0502020204030204" pitchFamily="34" charset="0"/>
                <a:cs typeface="Calibri" panose="020F0502020204030204" pitchFamily="34" charset="0"/>
              </a:rPr>
              <a:t>r</a:t>
            </a:r>
            <a:r>
              <a:rPr lang="lt-LT" sz="2400" b="1" dirty="0" smtClean="0">
                <a:latin typeface="Calibri" panose="020F0502020204030204" pitchFamily="34" charset="0"/>
                <a:cs typeface="Calibri" panose="020F0502020204030204" pitchFamily="34" charset="0"/>
              </a:rPr>
              <a:t>aišką / produkavimą</a:t>
            </a:r>
            <a:r>
              <a:rPr lang="en-US" sz="2400" b="1"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lt-LT" sz="2400" b="1" dirty="0" smtClean="0">
                <a:latin typeface="Calibri" panose="020F0502020204030204" pitchFamily="34" charset="0"/>
                <a:cs typeface="Calibri" panose="020F0502020204030204" pitchFamily="34" charset="0"/>
              </a:rPr>
              <a:t>sąveiką </a:t>
            </a:r>
            <a:r>
              <a:rPr lang="lt-LT" sz="2400" b="1" dirty="0" smtClean="0">
                <a:latin typeface="Calibri" panose="020F0502020204030204" pitchFamily="34" charset="0"/>
                <a:cs typeface="Calibri" panose="020F0502020204030204" pitchFamily="34" charset="0"/>
              </a:rPr>
              <a:t>/ </a:t>
            </a:r>
            <a:r>
              <a:rPr lang="lt-LT" sz="2400" b="1" dirty="0" err="1" smtClean="0">
                <a:latin typeface="Calibri" panose="020F0502020204030204" pitchFamily="34" charset="0"/>
                <a:cs typeface="Calibri" panose="020F0502020204030204" pitchFamily="34" charset="0"/>
              </a:rPr>
              <a:t>interakciją</a:t>
            </a:r>
            <a:r>
              <a:rPr lang="en-US" sz="2400" b="1" dirty="0" smtClean="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lt-LT" sz="2400" b="1" dirty="0">
                <a:solidFill>
                  <a:srgbClr val="FF0000"/>
                </a:solidFill>
                <a:latin typeface="Calibri" panose="020F0502020204030204" pitchFamily="34" charset="0"/>
                <a:cs typeface="Calibri" panose="020F0502020204030204" pitchFamily="34" charset="0"/>
              </a:rPr>
              <a:t>t</a:t>
            </a:r>
            <a:r>
              <a:rPr lang="lt-LT" sz="2400" b="1" dirty="0" smtClean="0">
                <a:solidFill>
                  <a:srgbClr val="FF0000"/>
                </a:solidFill>
                <a:latin typeface="Calibri" panose="020F0502020204030204" pitchFamily="34" charset="0"/>
                <a:cs typeface="Calibri" panose="020F0502020204030204" pitchFamily="34" charset="0"/>
              </a:rPr>
              <a:t>arpininkavimą / </a:t>
            </a:r>
            <a:r>
              <a:rPr lang="lt-LT" sz="2400" b="1" dirty="0" err="1" smtClean="0">
                <a:solidFill>
                  <a:srgbClr val="FF0000"/>
                </a:solidFill>
                <a:latin typeface="Calibri" panose="020F0502020204030204" pitchFamily="34" charset="0"/>
                <a:cs typeface="Calibri" panose="020F0502020204030204" pitchFamily="34" charset="0"/>
              </a:rPr>
              <a:t>mediaciją</a:t>
            </a:r>
            <a:r>
              <a:rPr lang="en-US" sz="2400" b="1" dirty="0" smtClean="0">
                <a:solidFill>
                  <a:srgbClr val="FF0000"/>
                </a:solidFill>
                <a:latin typeface="Calibri" panose="020F0502020204030204" pitchFamily="34" charset="0"/>
                <a:cs typeface="Calibri" panose="020F0502020204030204" pitchFamily="34" charset="0"/>
              </a:rPr>
              <a:t>,</a:t>
            </a:r>
            <a:r>
              <a:rPr lang="en-US" sz="2400" dirty="0" smtClean="0">
                <a:solidFill>
                  <a:srgbClr val="FF0000"/>
                </a:solidFill>
                <a:latin typeface="Calibri" panose="020F0502020204030204" pitchFamily="34" charset="0"/>
                <a:cs typeface="Calibri" panose="020F0502020204030204" pitchFamily="34" charset="0"/>
              </a:rPr>
              <a:t> </a:t>
            </a:r>
            <a:endParaRPr lang="en-US" sz="2400" dirty="0">
              <a:solidFill>
                <a:srgbClr val="FF0000"/>
              </a:solidFill>
              <a:latin typeface="Calibri" panose="020F0502020204030204" pitchFamily="34" charset="0"/>
              <a:cs typeface="Calibri" panose="020F0502020204030204" pitchFamily="34" charset="0"/>
            </a:endParaRPr>
          </a:p>
          <a:p>
            <a:pPr marL="0" indent="0">
              <a:buNone/>
            </a:pPr>
            <a:endParaRPr lang="lt-LT" sz="2400" dirty="0" smtClean="0">
              <a:latin typeface="Calibri" panose="020F0502020204030204" pitchFamily="34" charset="0"/>
              <a:cs typeface="Calibri" panose="020F0502020204030204" pitchFamily="34" charset="0"/>
            </a:endParaRPr>
          </a:p>
          <a:p>
            <a:pPr marL="0" indent="0">
              <a:buNone/>
            </a:pPr>
            <a:r>
              <a:rPr lang="lt-LT" sz="2400" dirty="0" smtClean="0">
                <a:latin typeface="Calibri" panose="020F0502020204030204" pitchFamily="34" charset="0"/>
                <a:cs typeface="Calibri" panose="020F0502020204030204" pitchFamily="34" charset="0"/>
              </a:rPr>
              <a:t>arba </a:t>
            </a:r>
            <a:r>
              <a:rPr lang="lt-LT" sz="2400" dirty="0">
                <a:latin typeface="Calibri" panose="020F0502020204030204" pitchFamily="34" charset="0"/>
                <a:cs typeface="Calibri" panose="020F0502020204030204" pitchFamily="34" charset="0"/>
              </a:rPr>
              <a:t>į </a:t>
            </a:r>
            <a:r>
              <a:rPr lang="lt-LT" sz="2400" dirty="0" smtClean="0">
                <a:latin typeface="Calibri" panose="020F0502020204030204" pitchFamily="34" charset="0"/>
                <a:cs typeface="Calibri" panose="020F0502020204030204" pitchFamily="34" charset="0"/>
              </a:rPr>
              <a:t>dviejų </a:t>
            </a:r>
            <a:r>
              <a:rPr lang="lt-LT" sz="2400" dirty="0">
                <a:latin typeface="Calibri" panose="020F0502020204030204" pitchFamily="34" charset="0"/>
                <a:cs typeface="Calibri" panose="020F0502020204030204" pitchFamily="34" charset="0"/>
              </a:rPr>
              <a:t>ar daugiau </a:t>
            </a:r>
            <a:r>
              <a:rPr lang="lt-LT" sz="2400" dirty="0" smtClean="0">
                <a:latin typeface="Calibri" panose="020F0502020204030204" pitchFamily="34" charset="0"/>
                <a:cs typeface="Calibri" panose="020F0502020204030204" pitchFamily="34" charset="0"/>
              </a:rPr>
              <a:t>kalbinių veiklų </a:t>
            </a:r>
            <a:r>
              <a:rPr lang="lt-LT" sz="2400" b="1" u="sng" dirty="0" smtClean="0">
                <a:latin typeface="Calibri" panose="020F0502020204030204" pitchFamily="34" charset="0"/>
                <a:cs typeface="Calibri" panose="020F0502020204030204" pitchFamily="34" charset="0"/>
              </a:rPr>
              <a:t>kombinaciją</a:t>
            </a:r>
            <a:r>
              <a:rPr lang="lt-LT" sz="2400" dirty="0">
                <a:latin typeface="Calibri" panose="020F0502020204030204" pitchFamily="34" charset="0"/>
                <a:cs typeface="Calibri" panose="020F0502020204030204" pitchFamily="34" charset="0"/>
              </a:rPr>
              <a:t> </a:t>
            </a:r>
            <a:r>
              <a:rPr lang="lt-LT" sz="2400" dirty="0" smtClean="0">
                <a:latin typeface="Calibri" panose="020F0502020204030204" pitchFamily="34" charset="0"/>
                <a:cs typeface="Calibri" panose="020F0502020204030204" pitchFamily="34" charset="0"/>
              </a:rPr>
              <a:t>(Europos Taryba, 2001).</a:t>
            </a:r>
            <a:endParaRPr lang="en-US" sz="2400" dirty="0">
              <a:latin typeface="Calibri" panose="020F0502020204030204" pitchFamily="34" charset="0"/>
              <a:cs typeface="Calibri" panose="020F0502020204030204" pitchFamily="34" charset="0"/>
            </a:endParaRPr>
          </a:p>
        </p:txBody>
      </p:sp>
      <p:pic>
        <p:nvPicPr>
          <p:cNvPr id="4" name="Paveikslėlis 3"/>
          <p:cNvPicPr/>
          <p:nvPr/>
        </p:nvPicPr>
        <p:blipFill>
          <a:blip r:embed="rId2"/>
          <a:stretch/>
        </p:blipFill>
        <p:spPr>
          <a:xfrm>
            <a:off x="9929880" y="458820"/>
            <a:ext cx="1462680" cy="560520"/>
          </a:xfrm>
          <a:prstGeom prst="rect">
            <a:avLst/>
          </a:prstGeom>
          <a:ln>
            <a:noFill/>
          </a:ln>
        </p:spPr>
      </p:pic>
      <p:sp>
        <p:nvSpPr>
          <p:cNvPr id="5" name="Down Arrow 4"/>
          <p:cNvSpPr/>
          <p:nvPr/>
        </p:nvSpPr>
        <p:spPr>
          <a:xfrm>
            <a:off x="5107710" y="2576945"/>
            <a:ext cx="341746" cy="5634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81297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6036" y="6570350"/>
            <a:ext cx="4765964" cy="28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800" dirty="0" smtClean="0">
                <a:solidFill>
                  <a:schemeClr val="tx1"/>
                </a:solidFill>
              </a:rPr>
              <a:t>Šaltinis: </a:t>
            </a:r>
            <a:r>
              <a:rPr lang="en-US" sz="800" dirty="0" smtClean="0">
                <a:solidFill>
                  <a:schemeClr val="tx1"/>
                </a:solidFill>
              </a:rPr>
              <a:t>Brian </a:t>
            </a:r>
            <a:r>
              <a:rPr lang="en-US" sz="800" dirty="0">
                <a:solidFill>
                  <a:schemeClr val="tx1"/>
                </a:solidFill>
              </a:rPr>
              <a:t>North: Mediation &amp; </a:t>
            </a:r>
            <a:r>
              <a:rPr lang="en-US" sz="800" dirty="0" err="1">
                <a:solidFill>
                  <a:schemeClr val="tx1"/>
                </a:solidFill>
              </a:rPr>
              <a:t>Plurilingualism</a:t>
            </a:r>
            <a:r>
              <a:rPr lang="en-US" sz="800" dirty="0">
                <a:solidFill>
                  <a:schemeClr val="tx1"/>
                </a:solidFill>
              </a:rPr>
              <a:t> – The CEFR Companion </a:t>
            </a:r>
            <a:r>
              <a:rPr lang="en-US" sz="800" dirty="0" smtClean="0">
                <a:solidFill>
                  <a:schemeClr val="tx1"/>
                </a:solidFill>
              </a:rPr>
              <a:t>Volume</a:t>
            </a:r>
            <a:r>
              <a:rPr lang="lt-LT" sz="800" dirty="0" smtClean="0">
                <a:solidFill>
                  <a:schemeClr val="tx1"/>
                </a:solidFill>
              </a:rPr>
              <a:t> </a:t>
            </a:r>
            <a:r>
              <a:rPr lang="en-US" sz="800" dirty="0">
                <a:solidFill>
                  <a:schemeClr val="tx1"/>
                </a:solidFill>
              </a:rPr>
              <a:t>https://www.youtube.com/watch?v=aVVQE6-FHOw&amp;t=1059s</a:t>
            </a:r>
          </a:p>
        </p:txBody>
      </p:sp>
      <p:sp>
        <p:nvSpPr>
          <p:cNvPr id="6" name="Title 1"/>
          <p:cNvSpPr>
            <a:spLocks noGrp="1"/>
          </p:cNvSpPr>
          <p:nvPr>
            <p:ph type="title"/>
          </p:nvPr>
        </p:nvSpPr>
        <p:spPr>
          <a:xfrm>
            <a:off x="794538" y="109566"/>
            <a:ext cx="10515240" cy="498598"/>
          </a:xfrm>
        </p:spPr>
        <p:txBody>
          <a:bodyPr/>
          <a:lstStyle/>
          <a:p>
            <a:pPr algn="ctr"/>
            <a:r>
              <a:rPr lang="lt-LT" sz="3600" dirty="0" smtClean="0"/>
              <a:t>Kodėl kalbame apie 4 veiklas? </a:t>
            </a:r>
            <a:endParaRPr lang="en-US" sz="3600" dirty="0"/>
          </a:p>
        </p:txBody>
      </p:sp>
      <p:sp>
        <p:nvSpPr>
          <p:cNvPr id="11" name="Rectangle 10"/>
          <p:cNvSpPr/>
          <p:nvPr/>
        </p:nvSpPr>
        <p:spPr>
          <a:xfrm>
            <a:off x="34244" y="1646646"/>
            <a:ext cx="1310763" cy="1569660"/>
          </a:xfrm>
          <a:prstGeom prst="rect">
            <a:avLst/>
          </a:prstGeom>
        </p:spPr>
        <p:txBody>
          <a:bodyPr wrap="square">
            <a:spAutoFit/>
          </a:bodyPr>
          <a:lstStyle/>
          <a:p>
            <a:pPr algn="just"/>
            <a:r>
              <a:rPr lang="lt-LT" sz="1200" dirty="0"/>
              <a:t>Čia yra </a:t>
            </a:r>
            <a:r>
              <a:rPr lang="lt-LT" sz="1200" dirty="0" smtClean="0"/>
              <a:t>tik 4  gebėjimai. </a:t>
            </a:r>
            <a:r>
              <a:rPr lang="lt-LT" sz="1200" dirty="0"/>
              <a:t>Negalime mokinti tik apie kalbą – nedaryti klaidų, taisyklingai ištarti.</a:t>
            </a:r>
            <a:endParaRPr lang="en-US" sz="1200" dirty="0"/>
          </a:p>
        </p:txBody>
      </p:sp>
      <p:sp>
        <p:nvSpPr>
          <p:cNvPr id="18" name="Rectangle 17"/>
          <p:cNvSpPr/>
          <p:nvPr/>
        </p:nvSpPr>
        <p:spPr>
          <a:xfrm>
            <a:off x="10144125" y="2838994"/>
            <a:ext cx="1604530" cy="830997"/>
          </a:xfrm>
          <a:prstGeom prst="rect">
            <a:avLst/>
          </a:prstGeom>
        </p:spPr>
        <p:txBody>
          <a:bodyPr wrap="square">
            <a:spAutoFit/>
          </a:bodyPr>
          <a:lstStyle/>
          <a:p>
            <a:pPr algn="just"/>
            <a:r>
              <a:rPr lang="lt-LT" sz="1200" dirty="0"/>
              <a:t>R</a:t>
            </a:r>
            <a:r>
              <a:rPr lang="lt-LT" sz="1200" dirty="0" smtClean="0"/>
              <a:t>eali </a:t>
            </a:r>
            <a:r>
              <a:rPr lang="lt-LT" sz="1200" dirty="0"/>
              <a:t>komunikacija. </a:t>
            </a:r>
            <a:r>
              <a:rPr lang="lt-LT" sz="1200" dirty="0" smtClean="0"/>
              <a:t>Besimokantysis – dalyvis ir socialinis veikėjas.</a:t>
            </a:r>
            <a:endParaRPr lang="en-US" sz="1200" dirty="0"/>
          </a:p>
        </p:txBody>
      </p:sp>
      <p:pic>
        <p:nvPicPr>
          <p:cNvPr id="12" name="Picture 11"/>
          <p:cNvPicPr>
            <a:picLocks noChangeAspect="1"/>
          </p:cNvPicPr>
          <p:nvPr/>
        </p:nvPicPr>
        <p:blipFill>
          <a:blip r:embed="rId2"/>
          <a:stretch>
            <a:fillRect/>
          </a:stretch>
        </p:blipFill>
        <p:spPr>
          <a:xfrm>
            <a:off x="1345007" y="553262"/>
            <a:ext cx="8620125" cy="6017088"/>
          </a:xfrm>
          <a:prstGeom prst="rect">
            <a:avLst/>
          </a:prstGeom>
        </p:spPr>
      </p:pic>
      <p:sp>
        <p:nvSpPr>
          <p:cNvPr id="7" name="Oval 6"/>
          <p:cNvSpPr/>
          <p:nvPr/>
        </p:nvSpPr>
        <p:spPr>
          <a:xfrm>
            <a:off x="1826776" y="1607909"/>
            <a:ext cx="3143794" cy="50727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3" name="Oval 12"/>
          <p:cNvSpPr/>
          <p:nvPr/>
        </p:nvSpPr>
        <p:spPr>
          <a:xfrm>
            <a:off x="4180114" y="2246811"/>
            <a:ext cx="5329646" cy="410173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9318171" y="3213463"/>
            <a:ext cx="538299" cy="34834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1" idx="3"/>
          </p:cNvCxnSpPr>
          <p:nvPr/>
        </p:nvCxnSpPr>
        <p:spPr>
          <a:xfrm>
            <a:off x="1345007" y="2431476"/>
            <a:ext cx="672323" cy="4075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048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3017</TotalTime>
  <Words>1517</Words>
  <Application>Microsoft Office PowerPoint</Application>
  <PresentationFormat>Widescreen</PresentationFormat>
  <Paragraphs>187</Paragraphs>
  <Slides>17</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Calibri Light</vt:lpstr>
      <vt:lpstr>DejaVu Sans</vt:lpstr>
      <vt:lpstr>DokChampa</vt:lpstr>
      <vt:lpstr>Symbol</vt:lpstr>
      <vt:lpstr>Times New Roman</vt:lpstr>
      <vt:lpstr>Verdana</vt:lpstr>
      <vt:lpstr>Wingdings</vt:lpstr>
      <vt:lpstr>Office Theme</vt:lpstr>
      <vt:lpstr>Office Theme</vt:lpstr>
      <vt:lpstr>PowerPoint Presentation</vt:lpstr>
      <vt:lpstr>PowerPoint Presentation</vt:lpstr>
      <vt:lpstr>Esminės kryptys užsienio k. mokymo(si) srityje</vt:lpstr>
      <vt:lpstr>Užsienio k. mokytojams – svarbi misija </vt:lpstr>
      <vt:lpstr>PowerPoint Presentation</vt:lpstr>
      <vt:lpstr>PowerPoint Presentation</vt:lpstr>
      <vt:lpstr>PowerPoint Presentation</vt:lpstr>
      <vt:lpstr> Realus gyvenimas – kalbinės veiklos ar jų kombinacija</vt:lpstr>
      <vt:lpstr>Kodėl kalbame apie 4 veiklas? </vt:lpstr>
      <vt:lpstr>PowerPoint Presentation</vt:lpstr>
      <vt:lpstr>PowerPoint Presentation</vt:lpstr>
      <vt:lpstr>PowerPoint Presentation</vt:lpstr>
      <vt:lpstr>PowerPoint Presentation</vt:lpstr>
      <vt:lpstr>PowerPoint Presentation</vt:lpstr>
      <vt:lpstr>Pavyzdys: integrali mediacijos veiklų užduotis</vt:lpstr>
      <vt:lpstr>Pavyzdys: egzamino (“State Certificate in Language Proficiency,”) užduotis Graikijoje / Teksto mediacija raštu (iš graikų k. į anglų 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Skaitmeninio ugdymo turinio  kūrimas ir diegimas (09.2.1-ESFA-V-726-03-0001)</dc:title>
  <dc:creator>Windows User</dc:creator>
  <cp:lastModifiedBy>Vakare J</cp:lastModifiedBy>
  <cp:revision>161</cp:revision>
  <dcterms:created xsi:type="dcterms:W3CDTF">2019-11-01T12:46:58Z</dcterms:created>
  <dcterms:modified xsi:type="dcterms:W3CDTF">2020-07-15T18:05:04Z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Plačiaekranė</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